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304" r:id="rId3"/>
    <p:sldId id="286" r:id="rId4"/>
    <p:sldId id="287" r:id="rId5"/>
    <p:sldId id="302" r:id="rId6"/>
    <p:sldId id="306" r:id="rId7"/>
    <p:sldId id="307" r:id="rId8"/>
    <p:sldId id="288" r:id="rId9"/>
    <p:sldId id="303" r:id="rId10"/>
    <p:sldId id="290" r:id="rId11"/>
    <p:sldId id="308" r:id="rId12"/>
    <p:sldId id="310" r:id="rId13"/>
    <p:sldId id="311" r:id="rId14"/>
    <p:sldId id="301" r:id="rId15"/>
    <p:sldId id="314" r:id="rId16"/>
    <p:sldId id="315" r:id="rId17"/>
    <p:sldId id="309" r:id="rId18"/>
    <p:sldId id="328" r:id="rId19"/>
    <p:sldId id="312" r:id="rId20"/>
    <p:sldId id="320" r:id="rId21"/>
    <p:sldId id="299" r:id="rId22"/>
    <p:sldId id="294" r:id="rId23"/>
    <p:sldId id="298" r:id="rId24"/>
    <p:sldId id="322" r:id="rId25"/>
    <p:sldId id="321" r:id="rId26"/>
    <p:sldId id="325" r:id="rId27"/>
    <p:sldId id="329" r:id="rId28"/>
    <p:sldId id="326" r:id="rId29"/>
    <p:sldId id="327" r:id="rId30"/>
  </p:sldIdLst>
  <p:sldSz cx="18288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AA"/>
    <a:srgbClr val="E15457"/>
    <a:srgbClr val="17BDB4"/>
    <a:srgbClr val="686F76"/>
    <a:srgbClr val="3E424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12"/>
    <p:restoredTop sz="61876"/>
  </p:normalViewPr>
  <p:slideViewPr>
    <p:cSldViewPr snapToGrid="0" snapToObjects="1">
      <p:cViewPr varScale="1">
        <p:scale>
          <a:sx n="34" d="100"/>
          <a:sy n="34" d="100"/>
        </p:scale>
        <p:origin x="24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856418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821531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 dirty="0" smtClean="0">
              <a:ln>
                <a:noFill/>
              </a:ln>
              <a:solidFill>
                <a:schemeClr val="tx1">
                  <a:lumMod val="95000"/>
                </a:schemeClr>
              </a:solidFill>
              <a:effectLst/>
              <a:uFillTx/>
              <a:latin typeface="Calisto MT" charset="0"/>
              <a:ea typeface="Calisto MT" charset="0"/>
              <a:cs typeface="Calisto MT" charset="0"/>
              <a:sym typeface="Conduit I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320255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1" baseline="0" dirty="0" smtClean="0"/>
              <a:t>Cassandra er bygget opp av et </a:t>
            </a:r>
            <a:r>
              <a:rPr lang="nb-NO" b="1" baseline="0" dirty="0" err="1" smtClean="0"/>
              <a:t>cluster</a:t>
            </a:r>
            <a:r>
              <a:rPr lang="nb-NO" b="1" baseline="0" dirty="0" smtClean="0"/>
              <a:t>: </a:t>
            </a:r>
            <a:br>
              <a:rPr lang="nb-NO" b="1" baseline="0" dirty="0" smtClean="0"/>
            </a:br>
            <a:r>
              <a:rPr lang="nb-NO" b="0" baseline="0" dirty="0" smtClean="0"/>
              <a:t>Samling </a:t>
            </a:r>
            <a:r>
              <a:rPr lang="nb-NO" b="0" baseline="0" dirty="0" smtClean="0"/>
              <a:t>av flere </a:t>
            </a:r>
            <a:r>
              <a:rPr lang="nb-NO" b="0" baseline="0" dirty="0" smtClean="0"/>
              <a:t>Cassandra-noder som </a:t>
            </a:r>
            <a:r>
              <a:rPr lang="nb-NO" b="0" baseline="0" dirty="0" smtClean="0"/>
              <a:t>snakker sammen, og utgjør </a:t>
            </a:r>
            <a:r>
              <a:rPr lang="nb-NO" b="0" baseline="0" dirty="0" err="1" smtClean="0"/>
              <a:t>èn</a:t>
            </a:r>
            <a:r>
              <a:rPr lang="nb-NO" b="0" baseline="0" dirty="0" smtClean="0"/>
              <a:t> Cassandra database. </a:t>
            </a:r>
            <a:br>
              <a:rPr lang="nb-NO" b="0" baseline="0" dirty="0" smtClean="0"/>
            </a:b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En node er det samme som en maskin; enten fysisk eller virtuell.</a:t>
            </a:r>
            <a:endParaRPr lang="nb-NO" b="1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="1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="1" baseline="0" dirty="0" smtClean="0"/>
              <a:t>Distribuert</a:t>
            </a:r>
            <a:r>
              <a:rPr lang="nb-NO" baseline="0" dirty="0" smtClean="0"/>
              <a:t>: </a:t>
            </a:r>
            <a:br>
              <a:rPr lang="nb-NO" baseline="0" dirty="0" smtClean="0"/>
            </a:br>
            <a:r>
              <a:rPr lang="nb-NO" baseline="0" dirty="0" smtClean="0"/>
              <a:t>Mange </a:t>
            </a:r>
            <a:r>
              <a:rPr lang="nb-NO" baseline="0" dirty="0" smtClean="0"/>
              <a:t>noder som </a:t>
            </a:r>
            <a:r>
              <a:rPr lang="nb-NO" baseline="0" dirty="0" smtClean="0"/>
              <a:t>snakker </a:t>
            </a:r>
            <a:r>
              <a:rPr lang="nb-NO" baseline="0" dirty="0" smtClean="0"/>
              <a:t>sammen, som jeg akkurat nevnte.</a:t>
            </a:r>
            <a:r>
              <a:rPr lang="nb-NO" baseline="0" dirty="0" smtClean="0"/>
              <a:t/>
            </a:r>
            <a:br>
              <a:rPr lang="nb-NO" baseline="0" dirty="0" smtClean="0"/>
            </a:br>
            <a:r>
              <a:rPr lang="nb-NO" baseline="0" dirty="0" smtClean="0"/>
              <a:t>Nodene kan være på samme fysiske sted, eller spredt over flere geografiske lokasjoner.</a:t>
            </a:r>
          </a:p>
          <a:p>
            <a:pPr marL="342900" lvl="3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3" indent="-342900">
              <a:buSzPct val="75000"/>
              <a:buFont typeface="Arial" charset="0"/>
              <a:buChar char="•"/>
            </a:pPr>
            <a:r>
              <a:rPr lang="nb-NO" b="1" baseline="0" dirty="0" smtClean="0"/>
              <a:t>Desentralisert (</a:t>
            </a:r>
            <a:r>
              <a:rPr lang="nb-NO" b="1" baseline="0" dirty="0" err="1" smtClean="0"/>
              <a:t>no</a:t>
            </a:r>
            <a:r>
              <a:rPr lang="nb-NO" b="1" baseline="0" dirty="0" smtClean="0"/>
              <a:t> single </a:t>
            </a:r>
            <a:r>
              <a:rPr lang="nb-NO" b="1" baseline="0" dirty="0" err="1" smtClean="0"/>
              <a:t>point</a:t>
            </a:r>
            <a:r>
              <a:rPr lang="nb-NO" b="1" baseline="0" dirty="0" smtClean="0"/>
              <a:t> </a:t>
            </a:r>
            <a:r>
              <a:rPr lang="nb-NO" b="1" baseline="0" dirty="0" err="1" smtClean="0"/>
              <a:t>of</a:t>
            </a:r>
            <a:r>
              <a:rPr lang="nb-NO" b="1" baseline="0" dirty="0" smtClean="0"/>
              <a:t> </a:t>
            </a:r>
            <a:r>
              <a:rPr lang="nb-NO" b="1" baseline="0" dirty="0" err="1" smtClean="0"/>
              <a:t>failure</a:t>
            </a:r>
            <a:r>
              <a:rPr lang="nb-NO" b="1" baseline="0" dirty="0" smtClean="0"/>
              <a:t>)</a:t>
            </a:r>
            <a:r>
              <a:rPr lang="nb-NO" b="0" baseline="0" dirty="0" smtClean="0"/>
              <a:t>: </a:t>
            </a:r>
            <a:br>
              <a:rPr lang="nb-NO" b="0" baseline="0" dirty="0" smtClean="0"/>
            </a:br>
            <a:r>
              <a:rPr lang="nb-NO" b="0" baseline="0" dirty="0" smtClean="0"/>
              <a:t>Det er ingen master-slave arkitektur. </a:t>
            </a: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Systemet går ikke ned hvis en av nodene går ned (hvis masternoden går ned).</a:t>
            </a: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Alle noder er like og vet om hverandre. </a:t>
            </a:r>
            <a:br>
              <a:rPr lang="nb-NO" b="0" baseline="0" dirty="0" smtClean="0"/>
            </a:br>
            <a:r>
              <a:rPr lang="nb-NO" b="0" baseline="0" dirty="0" smtClean="0"/>
              <a:t>Det betyr at du kan spørre hvilken som helst node og få svar</a:t>
            </a:r>
            <a:r>
              <a:rPr lang="nb-NO" b="0" baseline="0" dirty="0" smtClean="0"/>
              <a:t>.</a:t>
            </a:r>
            <a:br>
              <a:rPr lang="nb-NO" b="0" baseline="0" dirty="0" smtClean="0"/>
            </a:b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De vet også hvilke data de andre nodene har.</a:t>
            </a: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Alle nodene holder ikke på all data, det er delt mellom dem</a:t>
            </a:r>
            <a:r>
              <a:rPr lang="nb-NO" b="0" baseline="0" dirty="0" smtClean="0"/>
              <a:t>.</a:t>
            </a:r>
            <a:br>
              <a:rPr lang="nb-NO" b="0" baseline="0" dirty="0" smtClean="0"/>
            </a:br>
            <a:endParaRPr lang="nb-NO" b="0" baseline="0" dirty="0" smtClean="0"/>
          </a:p>
          <a:p>
            <a:pPr marL="342900" lvl="3" indent="-342900">
              <a:buSzPct val="75000"/>
              <a:buFont typeface="Arial" charset="0"/>
              <a:buChar char="•"/>
            </a:pPr>
            <a:r>
              <a:rPr lang="nb-NO" b="0" baseline="0" dirty="0" smtClean="0"/>
              <a:t>En </a:t>
            </a:r>
            <a:r>
              <a:rPr lang="nb-NO" b="0" baseline="0" dirty="0" smtClean="0"/>
              <a:t>hvilken som helst node kan opptre som en ”</a:t>
            </a:r>
            <a:r>
              <a:rPr lang="nb-NO" b="1" baseline="0" dirty="0" err="1" smtClean="0"/>
              <a:t>coordinator</a:t>
            </a:r>
            <a:r>
              <a:rPr lang="nb-NO" b="1" baseline="0" dirty="0" smtClean="0"/>
              <a:t> node</a:t>
            </a:r>
            <a:r>
              <a:rPr lang="nb-NO" b="0" baseline="0" dirty="0" smtClean="0"/>
              <a:t>” </a:t>
            </a: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&gt; En "</a:t>
            </a:r>
            <a:r>
              <a:rPr lang="nb-NO" b="0" baseline="0" dirty="0" err="1" smtClean="0"/>
              <a:t>midertidig</a:t>
            </a:r>
            <a:r>
              <a:rPr lang="nb-NO" b="0" baseline="0" dirty="0" smtClean="0"/>
              <a:t>" </a:t>
            </a:r>
            <a:r>
              <a:rPr lang="nb-NO" b="0" baseline="0" dirty="0" smtClean="0"/>
              <a:t>master for akkurat den ene </a:t>
            </a:r>
            <a:r>
              <a:rPr lang="nb-NO" b="0" baseline="0" dirty="0" err="1" smtClean="0"/>
              <a:t>requesten</a:t>
            </a:r>
            <a:r>
              <a:rPr lang="nb-NO" b="0" baseline="0" dirty="0" smtClean="0"/>
              <a:t>, enten </a:t>
            </a:r>
            <a:r>
              <a:rPr lang="nb-NO" b="0" baseline="0" dirty="0" err="1" smtClean="0"/>
              <a:t>read</a:t>
            </a:r>
            <a:r>
              <a:rPr lang="nb-NO" b="0" baseline="0" dirty="0" smtClean="0"/>
              <a:t> eller </a:t>
            </a:r>
            <a:r>
              <a:rPr lang="nb-NO" b="0" baseline="0" dirty="0" err="1" smtClean="0"/>
              <a:t>write</a:t>
            </a:r>
            <a:r>
              <a:rPr lang="nb-NO" b="0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5402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2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="0" baseline="0" dirty="0" smtClean="0"/>
              <a:t>Jeg nevnte at data er fordelt mellom nodene i </a:t>
            </a:r>
            <a:r>
              <a:rPr lang="nb-NO" b="0" baseline="0" dirty="0" err="1" smtClean="0"/>
              <a:t>clusteret</a:t>
            </a:r>
            <a:r>
              <a:rPr lang="nb-NO" b="0" baseline="0" dirty="0" smtClean="0"/>
              <a:t>.</a:t>
            </a:r>
          </a:p>
          <a:p>
            <a:pPr marL="0" marR="0" lvl="2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Hva gjør vi hvis en node går offline</a:t>
            </a:r>
            <a:r>
              <a:rPr lang="nb-NO" b="0" baseline="0" dirty="0" smtClean="0"/>
              <a:t>?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Hvis den noder har dataene vi trenger...</a:t>
            </a: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Det kan være nettverksfeil, hardwarefeil eller strømbrudd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Det kan til og med være naturkatastrofer som tornadoer som slår ut hele datasentre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Hva gjør vi da?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Hvordan kan vi fortsatt sørge for at dataene er tilgjengelige selv når noden med dataene våre er nede?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Er det mulig?</a:t>
            </a:r>
          </a:p>
        </p:txBody>
      </p:sp>
    </p:spTree>
    <p:extLst>
      <p:ext uri="{BB962C8B-B14F-4D97-AF65-F5344CB8AC3E}">
        <p14:creationId xmlns:p14="http://schemas.microsoft.com/office/powerpoint/2010/main" val="1223319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Ja!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Svaret på det er </a:t>
            </a:r>
            <a:r>
              <a:rPr lang="nb-NO" baseline="0" dirty="0" err="1" smtClean="0"/>
              <a:t>Replikering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Det vil si å lagre ”kopier” av data i </a:t>
            </a:r>
            <a:r>
              <a:rPr lang="nb-NO" baseline="0" dirty="0" err="1" smtClean="0"/>
              <a:t>clusteret</a:t>
            </a:r>
            <a:r>
              <a:rPr lang="nb-NO" baseline="0" dirty="0" smtClean="0"/>
              <a:t>. 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Lagre data flere ganger.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Sikrer redundans hvis en eller flere noder skulle gå ned eller bli borte.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Replikasjonsfaktor er hvor mange replikaer, eller kopier det skal finnes i </a:t>
            </a:r>
            <a:r>
              <a:rPr lang="nb-NO" baseline="0" dirty="0" err="1" smtClean="0"/>
              <a:t>clusteret</a:t>
            </a:r>
            <a:r>
              <a:rPr lang="nb-NO" baseline="0" dirty="0" smtClean="0"/>
              <a:t>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En replikasjonsfaktor på 3 betyr at de samme dataene finnes på 3 noder i </a:t>
            </a:r>
            <a:r>
              <a:rPr lang="nb-NO" baseline="0" dirty="0" err="1" smtClean="0"/>
              <a:t>clusteret</a:t>
            </a:r>
            <a:r>
              <a:rPr lang="nb-NO" baseline="0" dirty="0" smtClean="0"/>
              <a:t>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Ikke noe </a:t>
            </a:r>
            <a:r>
              <a:rPr lang="nb-NO" baseline="0" dirty="0" err="1" smtClean="0"/>
              <a:t>primary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secondary</a:t>
            </a:r>
            <a:r>
              <a:rPr lang="nb-NO" baseline="0" dirty="0" smtClean="0"/>
              <a:t>, master-versjon, eller kopi av originale verdier. Alle verdiene er "like".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Nodene i </a:t>
            </a:r>
            <a:r>
              <a:rPr lang="nb-NO" baseline="0" dirty="0" err="1" smtClean="0"/>
              <a:t>clusteret</a:t>
            </a:r>
            <a:r>
              <a:rPr lang="nb-NO" baseline="0" dirty="0" smtClean="0"/>
              <a:t> vet om </a:t>
            </a:r>
            <a:r>
              <a:rPr lang="nb-NO" baseline="0" dirty="0" smtClean="0"/>
              <a:t>dette &gt; spør de andre nodene med data hvis de ikke får svar, eller samtidig for å få raskere svar.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Når Cassandra vet hvilken node som skal ha dataene, så teller den bare videre ”rundt klokka” for å finne potensielle replikaer. 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Tenk </a:t>
            </a:r>
            <a:r>
              <a:rPr lang="nb-NO" baseline="0" dirty="0" err="1" smtClean="0"/>
              <a:t>clusteret</a:t>
            </a:r>
            <a:r>
              <a:rPr lang="nb-NO" baseline="0" dirty="0" smtClean="0"/>
              <a:t> vi så på forrige slide.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702805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Hvis vi tar opp igjen denne tegningen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Vi har en </a:t>
            </a:r>
            <a:r>
              <a:rPr lang="nb-NO" b="0" baseline="0" dirty="0" err="1" smtClean="0"/>
              <a:t>replikeringsfaktor</a:t>
            </a:r>
            <a:r>
              <a:rPr lang="nb-NO" b="0" baseline="0" dirty="0" smtClean="0"/>
              <a:t> på 3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Det vil si at det finnes tre innslag av verdien i </a:t>
            </a:r>
            <a:r>
              <a:rPr lang="nb-NO" b="0" baseline="0" dirty="0" err="1" smtClean="0"/>
              <a:t>clusteret</a:t>
            </a: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Verdien vi skal ha er på nodene med gul ring rundt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Siden vi har en </a:t>
            </a:r>
            <a:r>
              <a:rPr lang="nb-NO" b="0" baseline="0" dirty="0" err="1" smtClean="0"/>
              <a:t>replikeringsfaktor</a:t>
            </a:r>
            <a:r>
              <a:rPr lang="nb-NO" b="0" baseline="0" dirty="0" smtClean="0"/>
              <a:t> på 3 spør den også de neste to nodene i </a:t>
            </a:r>
            <a:r>
              <a:rPr lang="nb-NO" b="0" baseline="0" dirty="0" err="1" smtClean="0"/>
              <a:t>clusteret</a:t>
            </a:r>
            <a:r>
              <a:rPr lang="nb-NO" b="0" baseline="0" dirty="0" smtClean="0"/>
              <a:t>, hvis vi følger </a:t>
            </a:r>
            <a:r>
              <a:rPr lang="nb-NO" b="0" baseline="0" dirty="0" smtClean="0"/>
              <a:t>klokka.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Cassandra vet at disse også skal ha verdien, og returnerer så fort vi får svar, </a:t>
            </a:r>
            <a:r>
              <a:rPr lang="nb-NO" b="0" baseline="0" dirty="0" err="1" smtClean="0"/>
              <a:t>selvom</a:t>
            </a:r>
            <a:r>
              <a:rPr lang="nb-NO" b="0" baseline="0" dirty="0" smtClean="0"/>
              <a:t> det ikke var fra den røde noden.</a:t>
            </a: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Noden som blir ”</a:t>
            </a:r>
            <a:r>
              <a:rPr lang="nb-NO" b="1" baseline="0" dirty="0" err="1" smtClean="0"/>
              <a:t>coordinator</a:t>
            </a:r>
            <a:r>
              <a:rPr lang="nb-NO" b="1" baseline="0" dirty="0" smtClean="0"/>
              <a:t>-node</a:t>
            </a:r>
            <a:r>
              <a:rPr lang="nb-NO" b="0" baseline="0" dirty="0" smtClean="0"/>
              <a:t>”, altså midlertidig master for den </a:t>
            </a:r>
            <a:r>
              <a:rPr lang="nb-NO" b="0" baseline="0" dirty="0" err="1" smtClean="0"/>
              <a:t>requesten</a:t>
            </a:r>
            <a:r>
              <a:rPr lang="nb-NO" b="0" baseline="0" dirty="0" smtClean="0"/>
              <a:t>, den som mottar </a:t>
            </a:r>
            <a:r>
              <a:rPr lang="nb-NO" b="0" baseline="0" dirty="0" err="1" smtClean="0"/>
              <a:t>requesten</a:t>
            </a:r>
            <a:r>
              <a:rPr lang="nb-NO" b="0" baseline="0" dirty="0" smtClean="0"/>
              <a:t> og delegerer den videre til riktige noder, </a:t>
            </a:r>
            <a:r>
              <a:rPr lang="nb-NO" b="0" baseline="0" dirty="0" smtClean="0"/>
              <a:t>har i oppgave å spørre resterende noder, vente på </a:t>
            </a:r>
            <a:r>
              <a:rPr lang="nb-NO" b="0" baseline="0" dirty="0" smtClean="0"/>
              <a:t>svar</a:t>
            </a:r>
            <a:r>
              <a:rPr lang="nb-NO" b="0" baseline="0" dirty="0" smtClean="0"/>
              <a:t>, og returnere en verdi til brukeren</a:t>
            </a:r>
            <a:r>
              <a:rPr lang="nb-NO" b="0" baseline="0" dirty="0" smtClean="0"/>
              <a:t>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Hvis </a:t>
            </a:r>
            <a:r>
              <a:rPr lang="nb-NO" b="0" baseline="0" dirty="0" err="1" smtClean="0"/>
              <a:t>coordinator</a:t>
            </a:r>
            <a:r>
              <a:rPr lang="nb-NO" b="0" baseline="0" dirty="0" smtClean="0"/>
              <a:t>-node mottar ulike verdier fra nodene betyr det at en oppdatering ikke har "spredt" seg til alle replikanodene enda.</a:t>
            </a:r>
            <a:br>
              <a:rPr lang="nb-NO" b="0" baseline="0" dirty="0" smtClean="0"/>
            </a:br>
            <a:r>
              <a:rPr lang="nb-NO" b="0" baseline="0" dirty="0" smtClean="0"/>
              <a:t>Da returneres verdien som er nyest basert på et timestamp hver verdi har.</a:t>
            </a:r>
            <a:br>
              <a:rPr lang="nb-NO" b="0" baseline="0" dirty="0" smtClean="0"/>
            </a:b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Det kan skje. Data skrives ikke samtidig til alle tre nodene, </a:t>
            </a:r>
            <a:r>
              <a:rPr lang="nb-NO" b="0" baseline="0" dirty="0" err="1" smtClean="0"/>
              <a:t>selvom</a:t>
            </a:r>
            <a:r>
              <a:rPr lang="nb-NO" b="0" baseline="0" dirty="0" smtClean="0"/>
              <a:t> det ikke er langt unna.</a:t>
            </a:r>
            <a:endParaRPr lang="nb-NO" b="0" baseline="0" dirty="0" smtClean="0"/>
          </a:p>
        </p:txBody>
      </p:sp>
    </p:spTree>
    <p:extLst>
      <p:ext uri="{BB962C8B-B14F-4D97-AF65-F5344CB8AC3E}">
        <p14:creationId xmlns:p14="http://schemas.microsoft.com/office/powerpoint/2010/main" val="9520635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Det tar oss over på et annet tema; </a:t>
            </a:r>
            <a:r>
              <a:rPr lang="nb-NO" baseline="0" dirty="0" err="1" smtClean="0"/>
              <a:t>Eventual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consistency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I Cassandra er det ofte kalt </a:t>
            </a:r>
            <a:r>
              <a:rPr lang="nb-NO" b="1" baseline="0" dirty="0" err="1" smtClean="0"/>
              <a:t>tunable</a:t>
            </a:r>
            <a:r>
              <a:rPr lang="nb-NO" b="1" baseline="0" dirty="0" smtClean="0"/>
              <a:t> </a:t>
            </a:r>
            <a:r>
              <a:rPr lang="nb-NO" b="1" baseline="0" dirty="0" err="1" smtClean="0"/>
              <a:t>consistency</a:t>
            </a:r>
            <a:endParaRPr lang="nb-NO" b="1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CAP </a:t>
            </a:r>
            <a:r>
              <a:rPr lang="nb-NO" baseline="0" dirty="0" err="1" smtClean="0"/>
              <a:t>theorem</a:t>
            </a:r>
            <a:r>
              <a:rPr lang="nb-NO" baseline="0" dirty="0" smtClean="0"/>
              <a:t> ble nevnt </a:t>
            </a:r>
            <a:r>
              <a:rPr lang="nb-NO" baseline="0" dirty="0" smtClean="0"/>
              <a:t>tidligere av Eivind. 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Theoremet</a:t>
            </a:r>
            <a:r>
              <a:rPr lang="nb-NO" baseline="0" dirty="0" smtClean="0"/>
              <a:t> sier </a:t>
            </a:r>
            <a:r>
              <a:rPr lang="nb-NO" baseline="0" dirty="0" smtClean="0"/>
              <a:t>at en database kun kan oppfylle to </a:t>
            </a:r>
            <a:r>
              <a:rPr lang="nb-NO" baseline="0" dirty="0" smtClean="0"/>
              <a:t>av tre kriterier 100%.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1" baseline="0" dirty="0" err="1" smtClean="0"/>
              <a:t>Consistency</a:t>
            </a:r>
            <a:r>
              <a:rPr lang="nb-NO" b="1" baseline="0" dirty="0" smtClean="0"/>
              <a:t>:</a:t>
            </a:r>
            <a:r>
              <a:rPr lang="nb-NO" b="0" baseline="0" dirty="0" smtClean="0"/>
              <a:t> Alle nodene ser samme data samtidig</a:t>
            </a:r>
            <a:endParaRPr lang="nb-NO" b="1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1" baseline="0" dirty="0" err="1" smtClean="0"/>
              <a:t>Availability</a:t>
            </a:r>
            <a:r>
              <a:rPr lang="nb-NO" b="1" baseline="0" dirty="0" smtClean="0"/>
              <a:t>: </a:t>
            </a:r>
            <a:r>
              <a:rPr lang="nb-NO" b="0" baseline="0" dirty="0" smtClean="0"/>
              <a:t>Garanterer at alle </a:t>
            </a:r>
            <a:r>
              <a:rPr lang="nb-NO" b="0" baseline="0" dirty="0" err="1" smtClean="0"/>
              <a:t>requests</a:t>
            </a:r>
            <a:r>
              <a:rPr lang="nb-NO" b="0" baseline="0" dirty="0" smtClean="0"/>
              <a:t> får svar, </a:t>
            </a:r>
            <a:r>
              <a:rPr lang="nb-NO" b="0" baseline="0" dirty="0" smtClean="0"/>
              <a:t>enten </a:t>
            </a:r>
            <a:r>
              <a:rPr lang="nb-NO" b="0" baseline="0" dirty="0" err="1" smtClean="0"/>
              <a:t>success</a:t>
            </a:r>
            <a:r>
              <a:rPr lang="nb-NO" b="0" baseline="0" dirty="0" smtClean="0"/>
              <a:t> eller </a:t>
            </a:r>
            <a:r>
              <a:rPr lang="nb-NO" b="0" baseline="0" dirty="0" err="1" smtClean="0"/>
              <a:t>failure</a:t>
            </a:r>
            <a:r>
              <a:rPr lang="nb-NO" b="0" baseline="0" dirty="0" smtClean="0"/>
              <a:t>.</a:t>
            </a: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1" baseline="0" dirty="0" err="1" smtClean="0"/>
              <a:t>Partition</a:t>
            </a:r>
            <a:r>
              <a:rPr lang="nb-NO" b="1" baseline="0" dirty="0" smtClean="0"/>
              <a:t> </a:t>
            </a:r>
            <a:r>
              <a:rPr lang="nb-NO" b="1" baseline="0" dirty="0" err="1" smtClean="0"/>
              <a:t>tolerance</a:t>
            </a:r>
            <a:r>
              <a:rPr lang="nb-NO" b="1" baseline="0" dirty="0" smtClean="0"/>
              <a:t>: </a:t>
            </a:r>
            <a:r>
              <a:rPr lang="nb-NO" b="0" baseline="0" dirty="0" smtClean="0"/>
              <a:t>Systemet fungerer selv ved </a:t>
            </a:r>
            <a:r>
              <a:rPr lang="nb-NO" b="0" baseline="0" dirty="0" err="1" smtClean="0"/>
              <a:t>partisjonering</a:t>
            </a:r>
            <a:r>
              <a:rPr lang="nb-NO" b="0" baseline="0" dirty="0" smtClean="0"/>
              <a:t> på grunn av </a:t>
            </a:r>
            <a:r>
              <a:rPr lang="nb-NO" b="0" baseline="0" dirty="0" err="1" smtClean="0"/>
              <a:t>f.eks</a:t>
            </a:r>
            <a:r>
              <a:rPr lang="nb-NO" b="0" baseline="0" dirty="0" smtClean="0"/>
              <a:t> </a:t>
            </a:r>
            <a:r>
              <a:rPr lang="nb-NO" b="0" baseline="0" dirty="0" smtClean="0"/>
              <a:t>nettverksbrudd</a:t>
            </a: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Ikke mulig å oppfylle alle tre 100%. </a:t>
            </a:r>
            <a:br>
              <a:rPr lang="nb-NO" b="0" baseline="0" dirty="0" smtClean="0"/>
            </a:br>
            <a:r>
              <a:rPr lang="nb-NO" b="0" baseline="0" dirty="0" smtClean="0"/>
              <a:t>Kan ikke garantere for 100% konsistente data ved nettverksbrudd hvis du fortsatt </a:t>
            </a:r>
            <a:r>
              <a:rPr lang="nb-NO" b="0" baseline="0" dirty="0" smtClean="0"/>
              <a:t>skal </a:t>
            </a:r>
            <a:r>
              <a:rPr lang="nb-NO" b="0" baseline="0" dirty="0" smtClean="0"/>
              <a:t>svare på </a:t>
            </a:r>
            <a:r>
              <a:rPr lang="nb-NO" b="0" baseline="0" dirty="0" err="1" smtClean="0"/>
              <a:t>requester</a:t>
            </a:r>
            <a:r>
              <a:rPr lang="nb-NO" b="0" baseline="0" dirty="0" smtClean="0"/>
              <a:t> (</a:t>
            </a:r>
            <a:r>
              <a:rPr lang="nb-NO" b="1" baseline="0" dirty="0" smtClean="0"/>
              <a:t>A</a:t>
            </a:r>
            <a:r>
              <a:rPr lang="nb-NO" b="0" baseline="0" dirty="0" smtClean="0"/>
              <a:t>) og ikke stoppe å fungere </a:t>
            </a:r>
            <a:r>
              <a:rPr lang="nb-NO" b="1" baseline="0" dirty="0" smtClean="0"/>
              <a:t>(P</a:t>
            </a:r>
            <a:r>
              <a:rPr lang="nb-NO" b="0" baseline="0" dirty="0" smtClean="0"/>
              <a:t>)</a:t>
            </a:r>
            <a:r>
              <a:rPr lang="nb-NO" b="1" baseline="0" dirty="0" smtClean="0"/>
              <a:t>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Cassandra plasserer seg mellom A og P.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Garanterer respons på </a:t>
            </a:r>
            <a:r>
              <a:rPr lang="nb-NO" b="0" baseline="0" dirty="0" err="1" smtClean="0"/>
              <a:t>requester</a:t>
            </a:r>
            <a:r>
              <a:rPr lang="nb-NO" b="0" baseline="0" dirty="0" smtClean="0"/>
              <a:t> og fortsetter å fungere selv ved nettverksbrudd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err="1" smtClean="0"/>
              <a:t>Eventual</a:t>
            </a:r>
            <a:r>
              <a:rPr lang="nb-NO" b="0" baseline="0" dirty="0" smtClean="0"/>
              <a:t> </a:t>
            </a:r>
            <a:r>
              <a:rPr lang="nb-NO" b="0" baseline="0" dirty="0" err="1" smtClean="0"/>
              <a:t>consistent</a:t>
            </a:r>
            <a:r>
              <a:rPr lang="nb-NO" b="0" baseline="0" dirty="0" smtClean="0"/>
              <a:t>: </a:t>
            </a:r>
            <a:br>
              <a:rPr lang="nb-NO" b="0" baseline="0" dirty="0" smtClean="0"/>
            </a:br>
            <a:r>
              <a:rPr lang="nb-NO" b="0" baseline="0" dirty="0" smtClean="0"/>
              <a:t>Garanterer at hvis data skrives til en node så vil det være tilgjengelig på resten av nodene som skal ha dataene snart. </a:t>
            </a:r>
            <a:br>
              <a:rPr lang="nb-NO" b="0" baseline="0" dirty="0" smtClean="0"/>
            </a:br>
            <a:r>
              <a:rPr lang="nb-NO" b="0" baseline="0" dirty="0" smtClean="0"/>
              <a:t>Typisk tar det fra noen millisekunder og opp til et par </a:t>
            </a:r>
            <a:r>
              <a:rPr lang="nb-NO" b="0" baseline="0" dirty="0" smtClean="0"/>
              <a:t>minutter, med mindre det er nettverksbrudd.</a:t>
            </a:r>
            <a:br>
              <a:rPr lang="nb-NO" b="0" baseline="0" dirty="0" smtClean="0"/>
            </a:b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Stort sett bundet opp til hvor lang tid det tar å flytte dataene over nettverket fra A til B.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Ikke så skummelt som det høres ut. </a:t>
            </a: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Kan </a:t>
            </a:r>
            <a:r>
              <a:rPr lang="nb-NO" b="0" baseline="0" dirty="0" smtClean="0"/>
              <a:t>risikere konflikt hvis data oppdateres to steder </a:t>
            </a:r>
            <a:r>
              <a:rPr lang="nb-NO" b="0" baseline="0" dirty="0" smtClean="0"/>
              <a:t>samtidig</a:t>
            </a:r>
            <a:br>
              <a:rPr lang="nb-NO" b="0" baseline="0" dirty="0" smtClean="0"/>
            </a:br>
            <a:r>
              <a:rPr lang="nb-NO" b="0" baseline="0" dirty="0" smtClean="0"/>
              <a:t>&gt; prøv </a:t>
            </a:r>
            <a:r>
              <a:rPr lang="nb-NO" b="0" baseline="0" dirty="0" smtClean="0"/>
              <a:t>å modeller deg vekk </a:t>
            </a:r>
            <a:r>
              <a:rPr lang="nb-NO" b="0" baseline="0" dirty="0" smtClean="0"/>
              <a:t>fra sånne problemstillinger.</a:t>
            </a:r>
            <a:br>
              <a:rPr lang="nb-NO" b="0" baseline="0" dirty="0" smtClean="0"/>
            </a:b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For eksempel er Immutable </a:t>
            </a:r>
            <a:r>
              <a:rPr lang="nb-NO" b="0" baseline="0" dirty="0" smtClean="0"/>
              <a:t>data er perfekt for dette. </a:t>
            </a:r>
            <a:br>
              <a:rPr lang="nb-NO" b="0" baseline="0" dirty="0" smtClean="0"/>
            </a:br>
            <a:r>
              <a:rPr lang="nb-NO" b="0" baseline="0" dirty="0" smtClean="0"/>
              <a:t>Data som aldri endrer </a:t>
            </a:r>
            <a:r>
              <a:rPr lang="nb-NO" b="0" baseline="0" dirty="0" smtClean="0"/>
              <a:t>seg etter at det er skrevet. </a:t>
            </a:r>
            <a:br>
              <a:rPr lang="nb-NO" b="0" baseline="0" dirty="0" smtClean="0"/>
            </a:br>
            <a:r>
              <a:rPr lang="nb-NO" b="0" baseline="0" dirty="0" smtClean="0"/>
              <a:t>Legger bare til nye verdier, gjør aldri </a:t>
            </a:r>
            <a:r>
              <a:rPr lang="nb-NO" b="0" baseline="0" dirty="0" err="1" smtClean="0"/>
              <a:t>update</a:t>
            </a:r>
            <a:r>
              <a:rPr lang="nb-NO" b="0" baseline="0" dirty="0" smtClean="0"/>
              <a:t>.</a:t>
            </a: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Værdata er et godt eksempel;</a:t>
            </a:r>
            <a:br>
              <a:rPr lang="nb-NO" b="0" baseline="0" dirty="0" smtClean="0"/>
            </a:br>
            <a:r>
              <a:rPr lang="nb-NO" b="0" baseline="0" dirty="0" smtClean="0"/>
              <a:t>Når en måling er gjort vil den aldri endre seg. Temperaturen på det tidspunktet var det, og ingenting kan endre det.</a:t>
            </a:r>
            <a:endParaRPr lang="nb-NO" b="0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089477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Nevnte at det heter </a:t>
            </a:r>
            <a:r>
              <a:rPr lang="nb-NO" b="1" baseline="0" dirty="0" err="1" smtClean="0"/>
              <a:t>Tunable</a:t>
            </a:r>
            <a:r>
              <a:rPr lang="nb-NO" b="1" baseline="0" dirty="0" smtClean="0"/>
              <a:t> </a:t>
            </a:r>
            <a:r>
              <a:rPr lang="nb-NO" b="1" baseline="0" dirty="0" err="1" smtClean="0"/>
              <a:t>consistency</a:t>
            </a:r>
            <a:r>
              <a:rPr lang="nb-NO" b="0" baseline="0" dirty="0" smtClean="0"/>
              <a:t> i Cassandra. </a:t>
            </a: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Cassandra lar deg velge hvor konsistente data du vil ha</a:t>
            </a:r>
            <a:br>
              <a:rPr lang="nb-NO" b="0" baseline="0" dirty="0" smtClean="0"/>
            </a:br>
            <a:r>
              <a:rPr lang="nb-NO" b="0" baseline="0" dirty="0" smtClean="0"/>
              <a:t>Det bestemmer du når du gjør operasjoner &gt; SELECT, INSERT, UPDATE</a:t>
            </a:r>
            <a:br>
              <a:rPr lang="nb-NO" b="0" baseline="0" dirty="0" smtClean="0"/>
            </a:b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Tenk </a:t>
            </a:r>
            <a:r>
              <a:rPr lang="nb-NO" b="0" baseline="0" dirty="0" smtClean="0"/>
              <a:t>en </a:t>
            </a:r>
            <a:r>
              <a:rPr lang="nb-NO" b="0" baseline="0" dirty="0" err="1" smtClean="0"/>
              <a:t>replikeringsfaktor</a:t>
            </a:r>
            <a:r>
              <a:rPr lang="nb-NO" b="0" baseline="0" dirty="0" smtClean="0"/>
              <a:t> på 5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Alle nodene har verdien vi ønsker i </a:t>
            </a:r>
            <a:r>
              <a:rPr lang="nb-NO" b="0" baseline="0" dirty="0" smtClean="0"/>
              <a:t>eksemplet her.</a:t>
            </a: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Vi skriver til et QUORUM av </a:t>
            </a:r>
            <a:r>
              <a:rPr lang="nb-NO" b="0" baseline="0" dirty="0" smtClean="0"/>
              <a:t>nodene; et flertall av nodene.</a:t>
            </a:r>
            <a:br>
              <a:rPr lang="nb-NO" b="0" baseline="0" dirty="0" smtClean="0"/>
            </a:br>
            <a:r>
              <a:rPr lang="nb-NO" b="0" baseline="0" dirty="0" smtClean="0"/>
              <a:t> </a:t>
            </a: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Vi venter på ”ok, jeg har skrevet” fra et flertall av </a:t>
            </a:r>
            <a:r>
              <a:rPr lang="nb-NO" b="0" baseline="0" dirty="0" smtClean="0"/>
              <a:t>nodene </a:t>
            </a:r>
            <a:br>
              <a:rPr lang="nb-NO" b="0" baseline="0" dirty="0" smtClean="0"/>
            </a:br>
            <a:r>
              <a:rPr lang="nb-NO" b="0" baseline="0" dirty="0" smtClean="0"/>
              <a:t>&gt; (merket med RØDT).</a:t>
            </a:r>
            <a:br>
              <a:rPr lang="nb-NO" b="0" baseline="0" dirty="0" smtClean="0"/>
            </a:b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Vi leser fra alle nodene, men venter på et flertall av nodene før vi returnerer et svar </a:t>
            </a:r>
            <a:br>
              <a:rPr lang="nb-NO" b="0" baseline="0" dirty="0" smtClean="0"/>
            </a:br>
            <a:r>
              <a:rPr lang="nb-NO" b="0" baseline="0" dirty="0" smtClean="0"/>
              <a:t>&gt; (merket med GUL SIRKEL).</a:t>
            </a:r>
            <a:br>
              <a:rPr lang="nb-NO" b="0" baseline="0" dirty="0" smtClean="0"/>
            </a:br>
            <a:endParaRPr lang="nb-NO" b="1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Som </a:t>
            </a:r>
            <a:r>
              <a:rPr lang="nb-NO" b="0" baseline="0" dirty="0" smtClean="0"/>
              <a:t>dere ser kan man garantere at det man skrives er det som leses selv om man ikke </a:t>
            </a:r>
            <a:r>
              <a:rPr lang="nb-NO" b="0" baseline="0" dirty="0" smtClean="0"/>
              <a:t>skriver </a:t>
            </a:r>
            <a:r>
              <a:rPr lang="nb-NO" b="0" baseline="0" dirty="0" smtClean="0"/>
              <a:t>til alle nodene</a:t>
            </a:r>
            <a:r>
              <a:rPr lang="nb-NO" b="0" baseline="0" dirty="0" smtClean="0"/>
              <a:t>!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Minst en av nodene det ble skrevet til, leses, </a:t>
            </a:r>
            <a:br>
              <a:rPr lang="nb-NO" b="0" baseline="0" dirty="0" smtClean="0"/>
            </a:br>
            <a:r>
              <a:rPr lang="nb-NO" b="0" baseline="0" dirty="0" smtClean="0"/>
              <a:t>&gt; siden det både leses og skrives til et flertall av nodene</a:t>
            </a:r>
            <a:br>
              <a:rPr lang="nb-NO" b="0" baseline="0" dirty="0" smtClean="0"/>
            </a:b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Det er ganske kult!</a:t>
            </a:r>
          </a:p>
        </p:txBody>
      </p:sp>
    </p:spTree>
    <p:extLst>
      <p:ext uri="{BB962C8B-B14F-4D97-AF65-F5344CB8AC3E}">
        <p14:creationId xmlns:p14="http://schemas.microsoft.com/office/powerpoint/2010/main" val="19605984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Du har også andre varianter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err="1" smtClean="0"/>
              <a:t>Tunable</a:t>
            </a:r>
            <a:r>
              <a:rPr lang="nb-NO" b="0" baseline="0" dirty="0" smtClean="0"/>
              <a:t> </a:t>
            </a:r>
            <a:r>
              <a:rPr lang="nb-NO" b="0" baseline="0" dirty="0" err="1" smtClean="0"/>
              <a:t>consistency</a:t>
            </a:r>
            <a:r>
              <a:rPr lang="nb-NO" b="0" baseline="0" dirty="0" smtClean="0"/>
              <a:t> betyr jo at det kan tunes etter behov.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1" baseline="0" dirty="0" smtClean="0"/>
              <a:t>Rød</a:t>
            </a:r>
            <a:r>
              <a:rPr lang="nb-NO" b="0" baseline="0" dirty="0" smtClean="0"/>
              <a:t> betyr skriving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1" baseline="0" dirty="0" smtClean="0"/>
              <a:t>Gul sirkel</a:t>
            </a:r>
            <a:r>
              <a:rPr lang="nb-NO" b="0" baseline="0" dirty="0" smtClean="0"/>
              <a:t> betyr lesing</a:t>
            </a:r>
            <a:endParaRPr lang="nb-NO" b="1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#1</a:t>
            </a:r>
            <a:br>
              <a:rPr lang="nb-NO" b="0" baseline="0" dirty="0" smtClean="0"/>
            </a:br>
            <a:r>
              <a:rPr lang="nb-NO" b="0" baseline="0" dirty="0" smtClean="0"/>
              <a:t>Tolerere </a:t>
            </a:r>
            <a:r>
              <a:rPr lang="nb-NO" b="0" baseline="0" dirty="0" smtClean="0"/>
              <a:t>treg skriving, må ha rask lesing</a:t>
            </a:r>
            <a:r>
              <a:rPr lang="nb-NO" b="0" baseline="0" dirty="0" smtClean="0"/>
              <a:t>:</a:t>
            </a: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Skriv </a:t>
            </a:r>
            <a:r>
              <a:rPr lang="nb-NO" b="0" baseline="0" dirty="0" smtClean="0"/>
              <a:t>til alle nodene før </a:t>
            </a:r>
            <a:r>
              <a:rPr lang="nb-NO" b="0" baseline="0" dirty="0" err="1" smtClean="0"/>
              <a:t>requesten</a:t>
            </a:r>
            <a:r>
              <a:rPr lang="nb-NO" b="0" baseline="0" dirty="0" smtClean="0"/>
              <a:t> returnerer ok. Tar mye tid, men det sørger for konsistens hvis du kun leser fra en node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#2</a:t>
            </a:r>
            <a:br>
              <a:rPr lang="nb-NO" b="0" baseline="0" dirty="0" smtClean="0"/>
            </a:br>
            <a:r>
              <a:rPr lang="nb-NO" b="0" baseline="0" dirty="0" smtClean="0"/>
              <a:t>Tolerere </a:t>
            </a:r>
            <a:r>
              <a:rPr lang="nb-NO" b="0" baseline="0" dirty="0" smtClean="0"/>
              <a:t>treg lesing men krever rask skriving</a:t>
            </a:r>
            <a:r>
              <a:rPr lang="nb-NO" b="0" baseline="0" dirty="0" smtClean="0"/>
              <a:t>:</a:t>
            </a:r>
            <a:endParaRPr lang="nb-NO" b="0" i="1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Skriv </a:t>
            </a:r>
            <a:r>
              <a:rPr lang="nb-NO" b="0" baseline="0" dirty="0" smtClean="0"/>
              <a:t>til en node før </a:t>
            </a:r>
            <a:r>
              <a:rPr lang="nb-NO" b="0" baseline="0" dirty="0" err="1" smtClean="0"/>
              <a:t>requesten</a:t>
            </a:r>
            <a:r>
              <a:rPr lang="nb-NO" b="0" baseline="0" dirty="0" smtClean="0"/>
              <a:t> returnerer ok. Går raskt, men lesing er tregt da du må lese fra alle nodene for å garantere </a:t>
            </a:r>
            <a:r>
              <a:rPr lang="nb-NO" b="0" baseline="0" dirty="0" smtClean="0"/>
              <a:t>konsistente data.</a:t>
            </a: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#3</a:t>
            </a:r>
            <a:br>
              <a:rPr lang="nb-NO" b="0" baseline="0" dirty="0" smtClean="0"/>
            </a:br>
            <a:r>
              <a:rPr lang="nb-NO" b="0" baseline="0" dirty="0" smtClean="0"/>
              <a:t>Tolerere </a:t>
            </a:r>
            <a:r>
              <a:rPr lang="nb-NO" b="0" baseline="0" dirty="0" smtClean="0"/>
              <a:t>inkonsistente data</a:t>
            </a:r>
            <a:r>
              <a:rPr lang="nb-NO" b="0" baseline="0" dirty="0" smtClean="0"/>
              <a:t>:</a:t>
            </a: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Du </a:t>
            </a:r>
            <a:r>
              <a:rPr lang="nb-NO" b="0" baseline="0" dirty="0" smtClean="0"/>
              <a:t>skriver til en node før du returnerer, går raskt. Du leser fra en node før du returnerer, det går raskt. Du risikerer å få utdaterte data, men i noen tilfeller </a:t>
            </a:r>
            <a:r>
              <a:rPr lang="nb-NO" b="0" baseline="0" dirty="0" smtClean="0"/>
              <a:t>er det greit.</a:t>
            </a:r>
            <a:br>
              <a:rPr lang="nb-NO" b="0" baseline="0" dirty="0" smtClean="0"/>
            </a:br>
            <a:r>
              <a:rPr lang="nb-NO" b="0" baseline="0" dirty="0" smtClean="0"/>
              <a:t>(</a:t>
            </a:r>
            <a:r>
              <a:rPr lang="nb-NO" b="0" baseline="0" dirty="0" err="1" smtClean="0"/>
              <a:t>news</a:t>
            </a:r>
            <a:r>
              <a:rPr lang="nb-NO" b="0" baseline="0" dirty="0" smtClean="0"/>
              <a:t> </a:t>
            </a:r>
            <a:r>
              <a:rPr lang="nb-NO" b="0" baseline="0" dirty="0" err="1" smtClean="0"/>
              <a:t>feed</a:t>
            </a:r>
            <a:r>
              <a:rPr lang="nb-NO" b="0" baseline="0" dirty="0" smtClean="0"/>
              <a:t> ,</a:t>
            </a:r>
            <a:r>
              <a:rPr lang="nb-NO" b="0" baseline="0" dirty="0" err="1" smtClean="0"/>
              <a:t>tweets</a:t>
            </a:r>
            <a:r>
              <a:rPr lang="nb-NO" b="0" baseline="0" dirty="0" smtClean="0"/>
              <a:t> </a:t>
            </a:r>
            <a:r>
              <a:rPr lang="nb-NO" b="0" baseline="0" dirty="0" err="1" smtClean="0"/>
              <a:t>etc</a:t>
            </a:r>
            <a:r>
              <a:rPr lang="nb-NO" b="0" baseline="0" dirty="0" smtClean="0"/>
              <a:t>)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Å ha konsistente data går på bekostning av ytelse.</a:t>
            </a: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0578587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sz="96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CQL, eller Cassandra </a:t>
            </a:r>
            <a:r>
              <a:rPr lang="nb-NO" sz="96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query</a:t>
            </a:r>
            <a:r>
              <a:rPr lang="nb-NO" sz="96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96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language</a:t>
            </a:r>
            <a:r>
              <a:rPr lang="nb-NO" sz="96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er veldig likt </a:t>
            </a:r>
            <a:r>
              <a:rPr lang="nb-NO" sz="96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SQL</a:t>
            </a: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sz="9600" dirty="0" smtClean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Eksempler på vanlige CRUD statements, eller </a:t>
            </a:r>
            <a:r>
              <a:rPr lang="nb-NO" sz="9600" baseline="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Create</a:t>
            </a: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, Read, Update, </a:t>
            </a:r>
            <a:r>
              <a:rPr lang="nb-NO" sz="9600" baseline="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Delete</a:t>
            </a: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er</a:t>
            </a:r>
            <a:b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(EKSEMPLER I SLIDE)</a:t>
            </a: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sz="9600" baseline="0" dirty="0" smtClean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Det er ganske greit å komme i gang med om du kjenner til SQL.</a:t>
            </a: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sz="9600" baseline="0" dirty="0" smtClean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Noe ekstra funksjonalitet som ikke finnes i SQL (TTL, LWT)</a:t>
            </a:r>
            <a:b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Noe funksjonalitet som ikke finnes i CQL (JOINS)</a:t>
            </a:r>
            <a:endParaRPr lang="nb-NO" sz="9600" baseline="0" dirty="0" smtClean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4735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Det er noen begrensninger med </a:t>
            </a: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stores</a:t>
            </a:r>
            <a:r>
              <a:rPr lang="nb-NO" baseline="0" dirty="0" smtClean="0"/>
              <a:t>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Det er "stort sett" bare mulig å hente ut verdier på nøkkelen.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På høyre side ser dere en "</a:t>
            </a:r>
            <a:r>
              <a:rPr lang="nb-NO" baseline="0" dirty="0" err="1" smtClean="0"/>
              <a:t>HashRing</a:t>
            </a:r>
            <a:r>
              <a:rPr lang="nb-NO" baseline="0" dirty="0" smtClean="0"/>
              <a:t>".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Det er egentlig et </a:t>
            </a:r>
            <a:r>
              <a:rPr lang="nb-NO" baseline="0" dirty="0" err="1" smtClean="0"/>
              <a:t>HashMap</a:t>
            </a:r>
            <a:r>
              <a:rPr lang="nb-NO" baseline="0" dirty="0" smtClean="0"/>
              <a:t> som "</a:t>
            </a:r>
            <a:r>
              <a:rPr lang="nb-NO" baseline="0" dirty="0" err="1" smtClean="0"/>
              <a:t>wrapper</a:t>
            </a:r>
            <a:r>
              <a:rPr lang="nb-NO" baseline="0" dirty="0" smtClean="0"/>
              <a:t> rundt".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Kommer til MAX_VALUE er neste verdi MIN_VALUE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Nøkler </a:t>
            </a:r>
            <a:r>
              <a:rPr lang="nb-NO" baseline="0" dirty="0" err="1" smtClean="0"/>
              <a:t>hashes</a:t>
            </a:r>
            <a:r>
              <a:rPr lang="nb-NO" baseline="0" dirty="0" smtClean="0"/>
              <a:t> og plasseres i </a:t>
            </a:r>
            <a:r>
              <a:rPr lang="nb-NO" baseline="0" dirty="0" err="1" smtClean="0"/>
              <a:t>hashmap'et</a:t>
            </a:r>
            <a:r>
              <a:rPr lang="nb-NO" baseline="0" dirty="0" smtClean="0"/>
              <a:t>, eller </a:t>
            </a:r>
            <a:r>
              <a:rPr lang="nb-NO" baseline="0" dirty="0" err="1" smtClean="0"/>
              <a:t>hashringen</a:t>
            </a:r>
            <a:r>
              <a:rPr lang="nb-NO" baseline="0" dirty="0" smtClean="0"/>
              <a:t>.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Hver node har ansvaret for sin del av </a:t>
            </a:r>
            <a:r>
              <a:rPr lang="nb-NO" baseline="0" dirty="0" err="1" smtClean="0"/>
              <a:t>HashRingen</a:t>
            </a:r>
            <a:r>
              <a:rPr lang="nb-NO" baseline="0" dirty="0" smtClean="0"/>
              <a:t>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Forsøkt å illustrere det med fargekode. 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En node har ansvaret for gult, en for grønt og en for rødt.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Et </a:t>
            </a:r>
            <a:r>
              <a:rPr lang="nb-NO" baseline="0" dirty="0" err="1" smtClean="0"/>
              <a:t>HashMap</a:t>
            </a:r>
            <a:r>
              <a:rPr lang="nb-NO" baseline="0" dirty="0" smtClean="0"/>
              <a:t> er jo egentlig bare et stort sett med (</a:t>
            </a:r>
            <a:r>
              <a:rPr lang="nb-NO" baseline="0" dirty="0" err="1" smtClean="0"/>
              <a:t>key,value</a:t>
            </a:r>
            <a:r>
              <a:rPr lang="nb-NO" baseline="0" dirty="0" smtClean="0"/>
              <a:t>).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I Cassandra er "</a:t>
            </a:r>
            <a:r>
              <a:rPr lang="nb-NO" baseline="0" dirty="0" err="1" smtClean="0"/>
              <a:t>key</a:t>
            </a:r>
            <a:r>
              <a:rPr lang="nb-NO" baseline="0" dirty="0" smtClean="0"/>
              <a:t>", nøkkelen til datasettet som identifiserer det.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---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De hvite radene er verdier som er satt inn i Cassandra.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Koblet til en nøkkel i </a:t>
            </a:r>
            <a:r>
              <a:rPr lang="nb-NO" baseline="0" dirty="0" err="1" smtClean="0"/>
              <a:t>HashRingen</a:t>
            </a:r>
            <a:r>
              <a:rPr lang="nb-NO" baseline="0" dirty="0" smtClean="0"/>
              <a:t> som identifiserer de.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Kan bare søke på nøkkelen i </a:t>
            </a:r>
            <a:r>
              <a:rPr lang="nb-NO" baseline="0" dirty="0" err="1" smtClean="0"/>
              <a:t>HashRingen</a:t>
            </a:r>
            <a:r>
              <a:rPr lang="nb-NO" baseline="0" dirty="0" smtClean="0"/>
              <a:t>, ikke på hver enkelt kolonne-verdi.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Må tenke litt annerledes før vi modellerer dataene våres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....</a:t>
            </a:r>
          </a:p>
        </p:txBody>
      </p:sp>
    </p:spTree>
    <p:extLst>
      <p:ext uri="{BB962C8B-B14F-4D97-AF65-F5344CB8AC3E}">
        <p14:creationId xmlns:p14="http://schemas.microsoft.com/office/powerpoint/2010/main" val="18184968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Vi må </a:t>
            </a:r>
            <a:r>
              <a:rPr lang="nb-NO" baseline="0" dirty="0" err="1" smtClean="0"/>
              <a:t>denormalisere</a:t>
            </a: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Målet med normalisering er å minimere duplisering av verdier.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Nå må du </a:t>
            </a:r>
            <a:r>
              <a:rPr lang="nb-NO" baseline="0" dirty="0" err="1" smtClean="0"/>
              <a:t>denormalisere</a:t>
            </a:r>
            <a:r>
              <a:rPr lang="nb-NO" baseline="0" dirty="0" smtClean="0"/>
              <a:t> dataene dine og duplisere de slik at de er beregnet for lesing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Det bryter litt med hva jeg lærte i databasekurset mitt </a:t>
            </a:r>
            <a:r>
              <a:rPr lang="nb-NO" baseline="0" dirty="0" err="1" smtClean="0"/>
              <a:t>hvertfall</a:t>
            </a:r>
            <a:r>
              <a:rPr lang="nb-NO" baseline="0" dirty="0" smtClean="0"/>
              <a:t>, sikkert dere også.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Nå er det opp til applikasjonen eller den som skriver og leser data fra Cassandra å holde tabellene i synk.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Ser vi på </a:t>
            </a:r>
            <a:r>
              <a:rPr lang="nb-NO" baseline="0" dirty="0" err="1" smtClean="0"/>
              <a:t>eksemplemene</a:t>
            </a:r>
            <a:r>
              <a:rPr lang="nb-NO" baseline="0" dirty="0" smtClean="0"/>
              <a:t> over er </a:t>
            </a:r>
            <a:r>
              <a:rPr lang="nb-NO" baseline="0" dirty="0" smtClean="0"/>
              <a:t>den </a:t>
            </a:r>
            <a:r>
              <a:rPr lang="nb-NO" baseline="0" dirty="0" smtClean="0"/>
              <a:t>”vanlige” tabellen </a:t>
            </a:r>
            <a:r>
              <a:rPr lang="nb-NO" b="1" baseline="0" dirty="0" err="1" smtClean="0"/>
              <a:t>user_by_id</a:t>
            </a:r>
            <a:r>
              <a:rPr lang="nb-NO" b="1" baseline="0" dirty="0" smtClean="0"/>
              <a:t>.</a:t>
            </a:r>
            <a:br>
              <a:rPr lang="nb-NO" b="1" baseline="0" dirty="0" smtClean="0"/>
            </a:br>
            <a:r>
              <a:rPr lang="nb-NO" b="1" baseline="0" dirty="0" smtClean="0"/>
              <a:t>(SE I PRESENTASJONEN)</a:t>
            </a:r>
            <a:endParaRPr lang="nb-NO" b="1" baseline="0" dirty="0" smtClean="0"/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Kan kun spørre på </a:t>
            </a:r>
            <a:r>
              <a:rPr lang="nb-NO" baseline="0" dirty="0" err="1" smtClean="0"/>
              <a:t>id'en</a:t>
            </a:r>
            <a:r>
              <a:rPr lang="nb-NO" baseline="0" dirty="0" smtClean="0"/>
              <a:t> som er PRIMARY KEY, ingen av de andre verdiene.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Vil ikke kunne spørre </a:t>
            </a:r>
            <a:r>
              <a:rPr lang="nb-NO" baseline="0" dirty="0" err="1" smtClean="0"/>
              <a:t>f.eks</a:t>
            </a:r>
            <a:r>
              <a:rPr lang="nb-NO" baseline="0" dirty="0" smtClean="0"/>
              <a:t> "SELECT .. WHERE </a:t>
            </a:r>
            <a:r>
              <a:rPr lang="nb-NO" baseline="0" dirty="0" err="1" smtClean="0"/>
              <a:t>firstname</a:t>
            </a:r>
            <a:r>
              <a:rPr lang="nb-NO" baseline="0" dirty="0" smtClean="0"/>
              <a:t> LIKE ...;"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Det andre eksemplet er </a:t>
            </a:r>
            <a:r>
              <a:rPr lang="nb-NO" baseline="0" dirty="0" err="1" smtClean="0"/>
              <a:t>user_by_lastname</a:t>
            </a:r>
            <a:r>
              <a:rPr lang="nb-NO" baseline="0" dirty="0" smtClean="0"/>
              <a:t>.</a:t>
            </a:r>
            <a:br>
              <a:rPr lang="nb-NO" baseline="0" dirty="0" smtClean="0"/>
            </a:br>
            <a:r>
              <a:rPr lang="nb-NO" baseline="0" dirty="0" smtClean="0"/>
              <a:t>(SE I PRESENTASJONEN)</a:t>
            </a:r>
            <a:br>
              <a:rPr lang="nb-NO" baseline="0" dirty="0" smtClean="0"/>
            </a:b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err="1" smtClean="0"/>
              <a:t>Brukerene</a:t>
            </a:r>
            <a:r>
              <a:rPr lang="nb-NO" baseline="0" dirty="0" smtClean="0"/>
              <a:t> er indeksert på etternavn &gt; etternavn som ligger i </a:t>
            </a:r>
            <a:r>
              <a:rPr lang="nb-NO" baseline="0" dirty="0" err="1" smtClean="0"/>
              <a:t>HashRingen</a:t>
            </a:r>
            <a:r>
              <a:rPr lang="nb-NO" baseline="0" dirty="0" smtClean="0"/>
              <a:t>, kan kun søke på denne verdien.</a:t>
            </a:r>
            <a:br>
              <a:rPr lang="nb-NO" baseline="0" dirty="0" smtClean="0"/>
            </a:br>
            <a:r>
              <a:rPr lang="nb-NO" baseline="0" dirty="0" smtClean="0"/>
              <a:t>Data blir gruppert på fornavn siden det er en del av nøkkelen.</a:t>
            </a:r>
            <a:br>
              <a:rPr lang="nb-NO" baseline="0" dirty="0" smtClean="0"/>
            </a:br>
            <a:r>
              <a:rPr lang="nb-NO" baseline="0" dirty="0" smtClean="0"/>
              <a:t>Kan søke på fornavn innenfor et etternavn</a:t>
            </a:r>
            <a:br>
              <a:rPr lang="nb-NO" baseline="0" dirty="0" smtClean="0"/>
            </a:br>
            <a:r>
              <a:rPr lang="nb-NO" baseline="0" dirty="0" smtClean="0"/>
              <a:t/>
            </a:r>
            <a:br>
              <a:rPr lang="nb-NO" baseline="0" dirty="0" smtClean="0"/>
            </a:br>
            <a:r>
              <a:rPr lang="nb-NO" baseline="0" dirty="0" smtClean="0"/>
              <a:t>Du må vite etternavnet på personene du søker etter for å finne den.</a:t>
            </a: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435785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7368062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Vet man kun etternavnet vil man få tilbake alle personene med dette etternavnet. </a:t>
            </a: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Vet man </a:t>
            </a:r>
            <a:r>
              <a:rPr lang="nb-NO" baseline="0" dirty="0" smtClean="0"/>
              <a:t>fornavnet  og etternavnet vil </a:t>
            </a:r>
            <a:r>
              <a:rPr lang="nb-NO" baseline="0" dirty="0" smtClean="0"/>
              <a:t>man få tilbake </a:t>
            </a:r>
            <a:r>
              <a:rPr lang="nb-NO" baseline="0" dirty="0" smtClean="0"/>
              <a:t>en person; den riktige personen.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I en slik tabell må kombinasjonene av etternavn, fornavn være </a:t>
            </a:r>
            <a:r>
              <a:rPr lang="nb-NO" baseline="0" dirty="0" smtClean="0"/>
              <a:t>unik.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Samme som gjelder for PRIMARY KEY i en </a:t>
            </a:r>
            <a:r>
              <a:rPr lang="nb-NO" baseline="0" dirty="0" smtClean="0"/>
              <a:t>relasjonsdatabase hvis det er en kombinasjon av flere felter.</a:t>
            </a: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0512324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Men hvem bruker </a:t>
            </a:r>
            <a:r>
              <a:rPr lang="nb-NO" baseline="0" dirty="0" smtClean="0"/>
              <a:t>dette egentlig?</a:t>
            </a: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Har man bruk for </a:t>
            </a:r>
            <a:r>
              <a:rPr lang="nb-NO" baseline="0" dirty="0" smtClean="0"/>
              <a:t>det?</a:t>
            </a: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Hvilken skala brukes det i?</a:t>
            </a:r>
          </a:p>
        </p:txBody>
      </p:sp>
    </p:spTree>
    <p:extLst>
      <p:ext uri="{BB962C8B-B14F-4D97-AF65-F5344CB8AC3E}">
        <p14:creationId xmlns:p14="http://schemas.microsoft.com/office/powerpoint/2010/main" val="19972313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Først må det nevnes at det ble gjort en </a:t>
            </a:r>
            <a:r>
              <a:rPr lang="nb-NO" baseline="0" dirty="0" err="1" smtClean="0"/>
              <a:t>benchmark</a:t>
            </a:r>
            <a:r>
              <a:rPr lang="nb-NO" baseline="0" dirty="0" smtClean="0"/>
              <a:t> av Cassandra tilbake i 2011: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”One million </a:t>
            </a:r>
            <a:r>
              <a:rPr lang="nb-NO" baseline="0" dirty="0" err="1" smtClean="0"/>
              <a:t>writes</a:t>
            </a:r>
            <a:r>
              <a:rPr lang="nb-NO" baseline="0" dirty="0" smtClean="0"/>
              <a:t> per </a:t>
            </a:r>
            <a:r>
              <a:rPr lang="nb-NO" baseline="0" dirty="0" err="1" smtClean="0"/>
              <a:t>second</a:t>
            </a:r>
            <a:r>
              <a:rPr lang="nb-NO" baseline="0" dirty="0" smtClean="0"/>
              <a:t>”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Gjort av </a:t>
            </a:r>
            <a:r>
              <a:rPr lang="nb-NO" baseline="0" dirty="0" err="1" smtClean="0"/>
              <a:t>Netflix</a:t>
            </a: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Bevis på hva Cassandra klarer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Mye har skjedd etter det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Flere </a:t>
            </a:r>
            <a:r>
              <a:rPr lang="nb-NO" baseline="0" dirty="0" err="1" smtClean="0"/>
              <a:t>benchmarks</a:t>
            </a:r>
            <a:r>
              <a:rPr lang="nb-NO" baseline="0" dirty="0" smtClean="0"/>
              <a:t> er gjort </a:t>
            </a:r>
            <a:r>
              <a:rPr lang="nb-NO" baseline="0" dirty="0" smtClean="0"/>
              <a:t>med </a:t>
            </a:r>
            <a:r>
              <a:rPr lang="nb-NO" baseline="0" dirty="0" smtClean="0"/>
              <a:t>bedre resultat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Sier litt om hva som er </a:t>
            </a:r>
            <a:r>
              <a:rPr lang="nb-NO" baseline="0" dirty="0" smtClean="0"/>
              <a:t>mulig</a:t>
            </a: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Hvis vi går igjennom de mest kjente </a:t>
            </a:r>
            <a:r>
              <a:rPr lang="nb-NO" baseline="0" dirty="0" err="1" smtClean="0"/>
              <a:t>use</a:t>
            </a:r>
            <a:r>
              <a:rPr lang="nb-NO" baseline="0" dirty="0" smtClean="0"/>
              <a:t> casene så har vi ...</a:t>
            </a:r>
          </a:p>
        </p:txBody>
      </p:sp>
    </p:spTree>
    <p:extLst>
      <p:ext uri="{BB962C8B-B14F-4D97-AF65-F5344CB8AC3E}">
        <p14:creationId xmlns:p14="http://schemas.microsoft.com/office/powerpoint/2010/main" val="8989370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2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err="1" smtClean="0"/>
              <a:t>Netflix</a:t>
            </a:r>
            <a:endParaRPr lang="nb-NO" baseline="0" dirty="0" smtClean="0"/>
          </a:p>
          <a:p>
            <a:pPr marL="0" marR="0" lvl="2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0" marR="0" lvl="2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Over 2.500 noder i produksjon! </a:t>
            </a:r>
          </a:p>
          <a:p>
            <a:pPr marL="0" marR="0" lvl="2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0" marR="0" lvl="2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Brukes blant annet til å huske hvor langt du er kommet i filmene du </a:t>
            </a:r>
            <a:r>
              <a:rPr lang="nb-NO" baseline="0" dirty="0" smtClean="0"/>
              <a:t>ser + mye mer.</a:t>
            </a:r>
            <a:endParaRPr lang="nb-NO" baseline="0" dirty="0" smtClean="0"/>
          </a:p>
          <a:p>
            <a:pPr marL="0" marR="0" lvl="2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0" marR="0" lvl="2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En av de aller første til å ta i bruk Cassandra etter at </a:t>
            </a:r>
            <a:r>
              <a:rPr lang="nb-NO" baseline="0" dirty="0" err="1" smtClean="0"/>
              <a:t>Facebook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open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sourcet</a:t>
            </a:r>
            <a:r>
              <a:rPr lang="nb-NO" baseline="0" dirty="0" smtClean="0"/>
              <a:t> det i 2008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7599888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6368204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75.000+ </a:t>
            </a:r>
            <a:r>
              <a:rPr lang="nb-NO" baseline="0" dirty="0" smtClean="0"/>
              <a:t>noder i produksjon i September 2014, </a:t>
            </a:r>
            <a:r>
              <a:rPr lang="nb-NO" baseline="0" dirty="0" smtClean="0"/>
              <a:t>tallet er nok større nå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Clustere</a:t>
            </a:r>
            <a:r>
              <a:rPr lang="nb-NO" baseline="0" dirty="0" smtClean="0"/>
              <a:t> på 1.000+ noder hver.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Mer enn 10 </a:t>
            </a:r>
            <a:r>
              <a:rPr lang="nb-NO" baseline="0" dirty="0" err="1" smtClean="0"/>
              <a:t>Petabyte</a:t>
            </a:r>
            <a:r>
              <a:rPr lang="nb-NO" baseline="0" dirty="0" smtClean="0"/>
              <a:t> med data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Millionvis av operasjoner i sek.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Sier lite om hva det brukes til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Basert på jobbannonser og diverse utsagn litt </a:t>
            </a:r>
            <a:r>
              <a:rPr lang="nb-NO" baseline="0" dirty="0" err="1" smtClean="0"/>
              <a:t>off-the-record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Backend</a:t>
            </a:r>
            <a:r>
              <a:rPr lang="nb-NO" baseline="0" dirty="0" smtClean="0"/>
              <a:t> til </a:t>
            </a:r>
            <a:r>
              <a:rPr lang="nb-NO" baseline="0" dirty="0" err="1" smtClean="0"/>
              <a:t>Maps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iAd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iCloud</a:t>
            </a:r>
            <a:r>
              <a:rPr lang="nb-NO" baseline="0" dirty="0" smtClean="0"/>
              <a:t>, iTunes ... </a:t>
            </a:r>
            <a:r>
              <a:rPr lang="nb-NO" baseline="0" dirty="0" err="1" smtClean="0"/>
              <a:t>hvertfall</a:t>
            </a:r>
            <a:r>
              <a:rPr lang="nb-NO" baseline="0" dirty="0" smtClean="0"/>
              <a:t>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Antydninger til at det også er </a:t>
            </a:r>
            <a:r>
              <a:rPr lang="nb-NO" baseline="0" dirty="0" err="1" smtClean="0"/>
              <a:t>backend</a:t>
            </a:r>
            <a:r>
              <a:rPr lang="nb-NO" baseline="0" dirty="0" smtClean="0"/>
              <a:t> til </a:t>
            </a:r>
            <a:r>
              <a:rPr lang="nb-NO" baseline="0" dirty="0" err="1" smtClean="0"/>
              <a:t>iMessage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pga</a:t>
            </a:r>
            <a:r>
              <a:rPr lang="nb-NO" baseline="0" dirty="0" smtClean="0"/>
              <a:t> jobb annonser og det enorme volumet de har.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Cassandra er den dominerende databasen de søker kompetanse på.</a:t>
            </a: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210979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Det finnes mange flere også: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Instagram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Ebay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Cern (ATLAS eksperimentet deres)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Tidal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FINN.no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Twitter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Soundcloud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ING (bank i </a:t>
            </a:r>
            <a:r>
              <a:rPr lang="nb-NO" baseline="0" dirty="0" err="1" smtClean="0"/>
              <a:t>nederland</a:t>
            </a:r>
            <a:r>
              <a:rPr lang="nb-NO" baseline="0" dirty="0" smtClean="0"/>
              <a:t>)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Cisco (</a:t>
            </a:r>
            <a:r>
              <a:rPr lang="nb-NO" baseline="0" dirty="0" err="1" smtClean="0"/>
              <a:t>Cloud</a:t>
            </a:r>
            <a:r>
              <a:rPr lang="nb-NO" baseline="0" dirty="0" smtClean="0"/>
              <a:t> video tjenesten sin)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Rackspace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Reddit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Listen er uendelig. Det blir også fler og fler hver måned.</a:t>
            </a:r>
            <a:br>
              <a:rPr lang="nb-NO" baseline="0" dirty="0" smtClean="0"/>
            </a:br>
            <a:r>
              <a:rPr lang="nb-NO" baseline="0" dirty="0" smtClean="0"/>
              <a:t/>
            </a:r>
            <a:br>
              <a:rPr lang="nb-NO" baseline="0" dirty="0" smtClean="0"/>
            </a:b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Som dere sikkert skjønner &gt; Firmaene har ENORME mengder data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Tradisjonelle verktøy holder ikke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De må klare å ta i mot så mye data + prosessere og lagre det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Mye kanskje i </a:t>
            </a:r>
            <a:r>
              <a:rPr lang="nb-NO" baseline="0" dirty="0" err="1" smtClean="0"/>
              <a:t>sanntid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Alltid være tilgjengelig for </a:t>
            </a:r>
            <a:r>
              <a:rPr lang="nb-NO" baseline="0" dirty="0" err="1" smtClean="0"/>
              <a:t>brukerene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Svar umiddelbart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Setter høye krav til løsningene deres</a:t>
            </a:r>
          </a:p>
          <a:p>
            <a:pPr marL="0" marR="0" lvl="2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8163004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Selv om de kjente selskapene har enorme mengder data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&gt; Ikke bare sånne tilfeller man kan dra nytte av Cassandra og </a:t>
            </a: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Stores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Fungerer fint med et fåtall noder, få </a:t>
            </a:r>
            <a:r>
              <a:rPr lang="nb-NO" baseline="0" dirty="0" err="1" smtClean="0"/>
              <a:t>requests</a:t>
            </a:r>
            <a:r>
              <a:rPr lang="nb-NO" baseline="0" dirty="0" smtClean="0"/>
              <a:t> i sekunder og med lite data også.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Trenger kun et par - tre noder for å få noe som fungerer for veldig mange løsninger i dag.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Kanskje du har behov for å kunne skalere opp enkelt og relativt raskt? </a:t>
            </a:r>
            <a:br>
              <a:rPr lang="nb-NO" baseline="0" dirty="0" smtClean="0"/>
            </a:br>
            <a:r>
              <a:rPr lang="nb-NO" baseline="0" dirty="0" smtClean="0"/>
              <a:t>Det er ekstremt enkelt å legge til flere noder i et Cassandra </a:t>
            </a:r>
            <a:r>
              <a:rPr lang="nb-NO" baseline="0" dirty="0" err="1" smtClean="0"/>
              <a:t>cluster</a:t>
            </a:r>
            <a:r>
              <a:rPr lang="nb-NO" baseline="0" dirty="0" smtClean="0"/>
              <a:t>. Og dobler du antall noder dobler du også </a:t>
            </a:r>
            <a:r>
              <a:rPr lang="nb-NO" baseline="0" dirty="0" err="1" smtClean="0"/>
              <a:t>throughputen</a:t>
            </a:r>
            <a:r>
              <a:rPr lang="nb-NO" baseline="0" dirty="0" smtClean="0"/>
              <a:t>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Kanskje du har behov for garantiene det gir deg for tilgjengelighet? Det er veldig enkelt å </a:t>
            </a:r>
            <a:r>
              <a:rPr lang="nb-NO" baseline="0" dirty="0" err="1" smtClean="0"/>
              <a:t>distriubere</a:t>
            </a:r>
            <a:r>
              <a:rPr lang="nb-NO" baseline="0" dirty="0" smtClean="0"/>
              <a:t> det over flere maskiner.</a:t>
            </a:r>
            <a:br>
              <a:rPr lang="nb-NO" baseline="0" dirty="0" smtClean="0"/>
            </a:br>
            <a:r>
              <a:rPr lang="nb-NO" baseline="0" dirty="0" smtClean="0"/>
              <a:t/>
            </a:r>
            <a:br>
              <a:rPr lang="nb-NO" baseline="0" dirty="0" smtClean="0"/>
            </a:br>
            <a:r>
              <a:rPr lang="nb-NO" baseline="0" dirty="0" smtClean="0"/>
              <a:t>&gt; Enten de står ved siden av hverandre for å sikre seg som hardware-</a:t>
            </a:r>
            <a:r>
              <a:rPr lang="nb-NO" baseline="0" dirty="0" err="1" smtClean="0"/>
              <a:t>failures</a:t>
            </a:r>
            <a:r>
              <a:rPr lang="nb-NO" baseline="0" dirty="0" smtClean="0"/>
              <a:t>,</a:t>
            </a:r>
            <a:br>
              <a:rPr lang="nb-NO" baseline="0" dirty="0" smtClean="0"/>
            </a:br>
            <a:r>
              <a:rPr lang="nb-NO" baseline="0" dirty="0" smtClean="0"/>
              <a:t>&gt; Eller er plassert på andre siden av kloden for å sikre seg mot naturkatastrofer.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 er spesielt godt egnet, og kanskje det eneste alternativet når man har så store datamengder og i den skalaen som Apple, </a:t>
            </a:r>
            <a:r>
              <a:rPr lang="nb-NO" baseline="0" dirty="0" err="1" smtClean="0"/>
              <a:t>Spotify</a:t>
            </a:r>
            <a:r>
              <a:rPr lang="nb-NO" baseline="0" dirty="0" smtClean="0"/>
              <a:t> og </a:t>
            </a:r>
            <a:r>
              <a:rPr lang="nb-NO" baseline="0" dirty="0" err="1" smtClean="0"/>
              <a:t>Netflix</a:t>
            </a:r>
            <a:r>
              <a:rPr lang="nb-NO" baseline="0" dirty="0" smtClean="0"/>
              <a:t> opererer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Det betyr ikke at det IKKE passer til andre </a:t>
            </a:r>
            <a:r>
              <a:rPr lang="nb-NO" baseline="0" dirty="0" err="1" smtClean="0"/>
              <a:t>use</a:t>
            </a:r>
            <a:r>
              <a:rPr lang="nb-NO" baseline="0" dirty="0" smtClean="0"/>
              <a:t> cases som ikke har like store mengder med data, men kanskje har de samme kravene til </a:t>
            </a:r>
            <a:r>
              <a:rPr lang="nb-NO" baseline="0" dirty="0" err="1" smtClean="0"/>
              <a:t>oppetid</a:t>
            </a:r>
            <a:r>
              <a:rPr lang="nb-NO" baseline="0" dirty="0" smtClean="0"/>
              <a:t> eller å enkelt kunne skalere opp ved behov. 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Selv om man ikke har behov for hverken </a:t>
            </a:r>
            <a:r>
              <a:rPr lang="nb-NO" baseline="0" dirty="0" err="1" smtClean="0"/>
              <a:t>oppetid</a:t>
            </a:r>
            <a:r>
              <a:rPr lang="nb-NO" baseline="0" dirty="0" smtClean="0"/>
              <a:t> eller </a:t>
            </a:r>
            <a:r>
              <a:rPr lang="nb-NO" baseline="0" dirty="0" err="1" smtClean="0"/>
              <a:t>skalerbarhet</a:t>
            </a:r>
            <a:r>
              <a:rPr lang="nb-NO" baseline="0" dirty="0" smtClean="0"/>
              <a:t> burde man vurdere Cassandra, eller andre </a:t>
            </a: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stores litt fordi det er så enkelt å komme i gang og å jobbe med</a:t>
            </a:r>
            <a:br>
              <a:rPr lang="nb-NO" baseline="0" dirty="0" smtClean="0"/>
            </a:br>
            <a:r>
              <a:rPr lang="nb-NO" baseline="0" dirty="0" smtClean="0"/>
              <a:t>&gt; når man er vant til det... :)</a:t>
            </a:r>
          </a:p>
        </p:txBody>
      </p:sp>
    </p:spTree>
    <p:extLst>
      <p:ext uri="{BB962C8B-B14F-4D97-AF65-F5344CB8AC3E}">
        <p14:creationId xmlns:p14="http://schemas.microsoft.com/office/powerpoint/2010/main" val="4842876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3449909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144551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95413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2" indent="0" algn="l">
              <a:buSzPct val="75000"/>
              <a:buFont typeface="Arial" charset="0"/>
              <a:buNone/>
            </a:pPr>
            <a:r>
              <a:rPr lang="nb-NO" baseline="0" dirty="0" smtClean="0"/>
              <a:t>En type </a:t>
            </a:r>
            <a:r>
              <a:rPr lang="nb-NO" baseline="0" dirty="0" err="1" smtClean="0"/>
              <a:t>NoSQL</a:t>
            </a:r>
            <a:r>
              <a:rPr lang="nb-NO" baseline="0" dirty="0" smtClean="0"/>
              <a:t> databaser.</a:t>
            </a:r>
          </a:p>
          <a:p>
            <a:pPr marL="0" lvl="2" indent="0" algn="l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marR="0" lvl="2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Kalles ofte for </a:t>
            </a:r>
            <a:r>
              <a:rPr lang="nb-NO" baseline="0" dirty="0" err="1" smtClean="0"/>
              <a:t>Extensible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record</a:t>
            </a:r>
            <a:r>
              <a:rPr lang="nb-NO" baseline="0" dirty="0" smtClean="0"/>
              <a:t> store.</a:t>
            </a: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Enkelt å utvide med flere kolonner underveis.</a:t>
            </a:r>
            <a:br>
              <a:rPr lang="nb-NO" baseline="0" dirty="0" smtClean="0"/>
            </a:br>
            <a:r>
              <a:rPr lang="nb-NO" baseline="0" dirty="0" smtClean="0"/>
              <a:t>Bygget </a:t>
            </a:r>
            <a:r>
              <a:rPr lang="nb-NO" baseline="0" dirty="0" smtClean="0"/>
              <a:t>opp av </a:t>
            </a:r>
            <a:r>
              <a:rPr lang="nb-NO" baseline="0" dirty="0" smtClean="0"/>
              <a:t>"</a:t>
            </a:r>
            <a:r>
              <a:rPr lang="nb-NO" baseline="0" dirty="0" err="1" smtClean="0"/>
              <a:t>Records</a:t>
            </a:r>
            <a:r>
              <a:rPr lang="nb-NO" baseline="0" dirty="0" smtClean="0"/>
              <a:t>".</a:t>
            </a:r>
            <a:endParaRPr lang="nb-NO" baseline="0" dirty="0" smtClean="0"/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En </a:t>
            </a:r>
            <a:r>
              <a:rPr lang="nb-NO" baseline="0" dirty="0" err="1" smtClean="0"/>
              <a:t>record</a:t>
            </a:r>
            <a:r>
              <a:rPr lang="nb-NO" baseline="0" dirty="0" smtClean="0"/>
              <a:t> kan sees litt på som en rad i en relasjonsdatabase, men samtidig </a:t>
            </a:r>
            <a:r>
              <a:rPr lang="nb-NO" baseline="0" dirty="0" smtClean="0"/>
              <a:t>noe litt </a:t>
            </a:r>
            <a:r>
              <a:rPr lang="nb-NO" baseline="0" dirty="0" smtClean="0"/>
              <a:t>annet</a:t>
            </a:r>
            <a:r>
              <a:rPr lang="nb-NO" baseline="0" dirty="0" smtClean="0"/>
              <a:t>... </a:t>
            </a:r>
            <a:endParaRPr lang="nb-NO" baseline="0" dirty="0" smtClean="0"/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Ikke like sterk kobling </a:t>
            </a:r>
            <a:r>
              <a:rPr lang="nb-NO" baseline="0" dirty="0" smtClean="0"/>
              <a:t>mellom kolonnene eller verdiene.</a:t>
            </a:r>
            <a:endParaRPr lang="nb-NO" baseline="0" dirty="0" smtClean="0"/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Rader lagres sekvensielt på disk. Laget for å leses sammen. </a:t>
            </a:r>
            <a:r>
              <a:rPr lang="nb-NO" baseline="0" dirty="0" smtClean="0"/>
              <a:t/>
            </a:r>
            <a:br>
              <a:rPr lang="nb-NO" baseline="0" dirty="0" smtClean="0"/>
            </a:br>
            <a:r>
              <a:rPr lang="nb-NO" baseline="0" dirty="0" err="1" smtClean="0"/>
              <a:t>F.eks</a:t>
            </a:r>
            <a:r>
              <a:rPr lang="nb-NO" baseline="0" dirty="0" smtClean="0"/>
              <a:t> </a:t>
            </a:r>
            <a:r>
              <a:rPr lang="nb-NO" baseline="0" dirty="0" smtClean="0"/>
              <a:t>en brukerprofil leser man hele profilen i ett, ofte ikke </a:t>
            </a:r>
            <a:r>
              <a:rPr lang="nb-NO" baseline="0" dirty="0" smtClean="0"/>
              <a:t>enkeltkolonner på tvers av mange rader.</a:t>
            </a:r>
            <a:endParaRPr lang="nb-NO" baseline="0" dirty="0" smtClean="0"/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Records</a:t>
            </a:r>
            <a:r>
              <a:rPr lang="nb-NO" baseline="0" dirty="0" smtClean="0"/>
              <a:t> er </a:t>
            </a:r>
            <a:r>
              <a:rPr lang="nb-NO" baseline="0" dirty="0" smtClean="0"/>
              <a:t>noe litt annet... </a:t>
            </a:r>
            <a:br>
              <a:rPr lang="nb-NO" baseline="0" dirty="0" smtClean="0"/>
            </a:br>
            <a:r>
              <a:rPr lang="nb-NO" baseline="0" dirty="0" smtClean="0"/>
              <a:t>En </a:t>
            </a:r>
            <a:r>
              <a:rPr lang="nb-NO" baseline="0" dirty="0" smtClean="0"/>
              <a:t>nøkkel som identifiserer et sett med kolonner og verdier.</a:t>
            </a: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Lagres ofte helt annerledes på disk enn rader i relasjonsdatabaser; for å optimalisere for enten skriving eller lesing. </a:t>
            </a:r>
            <a:r>
              <a:rPr lang="nb-NO" baseline="0" dirty="0" smtClean="0"/>
              <a:t/>
            </a:r>
            <a:br>
              <a:rPr lang="nb-NO" baseline="0" dirty="0" smtClean="0"/>
            </a:br>
            <a:r>
              <a:rPr lang="nb-NO" baseline="0" dirty="0" smtClean="0"/>
              <a:t>Ofte mulighet til å justere </a:t>
            </a:r>
            <a:r>
              <a:rPr lang="nb-NO" baseline="0" dirty="0" smtClean="0"/>
              <a:t>selv.</a:t>
            </a:r>
          </a:p>
          <a:p>
            <a:pPr marL="0" marR="0" lvl="2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0" marR="0" lvl="2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En </a:t>
            </a:r>
            <a:r>
              <a:rPr lang="nb-NO" baseline="0" dirty="0" err="1" smtClean="0"/>
              <a:t>Datastore</a:t>
            </a:r>
            <a:r>
              <a:rPr lang="nb-NO" baseline="0" dirty="0" smtClean="0"/>
              <a:t> for Big Data &gt; Store datamengder.</a:t>
            </a:r>
          </a:p>
          <a:p>
            <a:pPr marL="0" marR="0" lvl="2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0" marR="0" lvl="2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Passer spesielt godt til </a:t>
            </a:r>
            <a:r>
              <a:rPr lang="nb-NO" baseline="0" dirty="0" err="1" smtClean="0"/>
              <a:t>internet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things</a:t>
            </a:r>
            <a:r>
              <a:rPr lang="nb-NO" baseline="0" dirty="0" smtClean="0"/>
              <a:t>, meldingstjenester og generelt store datamengder. Der andre løsninger får problemer med volum </a:t>
            </a:r>
            <a:r>
              <a:rPr lang="nb-NO" baseline="0" dirty="0" smtClean="0"/>
              <a:t>og evt. </a:t>
            </a:r>
            <a:r>
              <a:rPr lang="nb-NO" baseline="0" dirty="0" err="1" smtClean="0"/>
              <a:t>throughput</a:t>
            </a:r>
            <a:r>
              <a:rPr lang="nb-NO" baseline="0" dirty="0" smtClean="0"/>
              <a:t>.</a:t>
            </a:r>
            <a:endParaRPr lang="nb-NO" baseline="0" dirty="0" smtClean="0"/>
          </a:p>
          <a:p>
            <a:pPr marL="0" marR="0" lvl="2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0" lvl="2" indent="0" algn="l">
              <a:buSzPct val="75000"/>
              <a:buFont typeface="Arial" charset="0"/>
              <a:buNone/>
            </a:pPr>
            <a:r>
              <a:rPr lang="nb-NO" baseline="0" dirty="0" smtClean="0"/>
              <a:t>Mulighet for flere </a:t>
            </a:r>
            <a:r>
              <a:rPr lang="nb-NO" baseline="0" dirty="0" smtClean="0"/>
              <a:t>milliarder kolonner per </a:t>
            </a:r>
            <a:r>
              <a:rPr lang="nb-NO" baseline="0" dirty="0" smtClean="0"/>
              <a:t>rad</a:t>
            </a:r>
            <a:endParaRPr lang="nb-NO" baseline="0" dirty="0" smtClean="0"/>
          </a:p>
          <a:p>
            <a:pPr marL="342900" lvl="2" indent="-342900" algn="l">
              <a:buSzPct val="75000"/>
              <a:buFont typeface="Arial" charset="0"/>
              <a:buChar char="•"/>
            </a:pPr>
            <a:r>
              <a:rPr lang="nb-NO" baseline="0" dirty="0" smtClean="0"/>
              <a:t>Høres mye ut, men:</a:t>
            </a:r>
          </a:p>
          <a:p>
            <a:pPr marL="342900" lvl="2" indent="-342900" algn="l">
              <a:buSzPct val="75000"/>
              <a:buFont typeface="Arial" charset="0"/>
              <a:buChar char="•"/>
            </a:pPr>
            <a:r>
              <a:rPr lang="nb-NO" baseline="0" dirty="0" smtClean="0"/>
              <a:t>Ikke </a:t>
            </a:r>
            <a:r>
              <a:rPr lang="nb-NO" baseline="0" dirty="0" smtClean="0"/>
              <a:t>”statiske” kolonner som du definerer i et database-skjema.  </a:t>
            </a:r>
          </a:p>
          <a:p>
            <a:pPr marL="342900" lvl="2" indent="-342900" algn="l">
              <a:buSzPct val="75000"/>
              <a:buFont typeface="Arial" charset="0"/>
              <a:buChar char="•"/>
            </a:pPr>
            <a:r>
              <a:rPr lang="nb-NO" baseline="0" dirty="0" smtClean="0"/>
              <a:t>Man definerer ikke opp et skjema med 2 milliarder kolonner.</a:t>
            </a:r>
          </a:p>
          <a:p>
            <a:pPr marL="342900" lvl="2" indent="-342900" algn="l">
              <a:buSzPct val="75000"/>
              <a:buFont typeface="Arial" charset="0"/>
              <a:buChar char="•"/>
            </a:pPr>
            <a:r>
              <a:rPr lang="nb-NO" baseline="0" dirty="0" smtClean="0"/>
              <a:t>Skjemadefinisjonen ligner på skjemaene for relasjonsdatabaser.</a:t>
            </a:r>
          </a:p>
        </p:txBody>
      </p:sp>
    </p:spTree>
    <p:extLst>
      <p:ext uri="{BB962C8B-B14F-4D97-AF65-F5344CB8AC3E}">
        <p14:creationId xmlns:p14="http://schemas.microsoft.com/office/powerpoint/2010/main" val="2062417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Titt på et enkelt skjema for en relasjonsdatabase: Registrere værdata fra værsensorer.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Unik ID for verdien som settes inn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Id for sensoren som </a:t>
            </a:r>
            <a:r>
              <a:rPr lang="nb-NO" baseline="0" dirty="0" smtClean="0"/>
              <a:t>måler temperaturen</a:t>
            </a: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Når temperaturen ble målt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Og selve temperaturen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Sannsynlig </a:t>
            </a:r>
            <a:r>
              <a:rPr lang="nb-NO" baseline="0" dirty="0" smtClean="0"/>
              <a:t>at vi hadde gjort </a:t>
            </a:r>
            <a:r>
              <a:rPr lang="nb-NO" baseline="0" dirty="0" smtClean="0"/>
              <a:t>noe </a:t>
            </a:r>
            <a:r>
              <a:rPr lang="nb-NO" baseline="0" dirty="0" err="1" smtClean="0"/>
              <a:t>alá</a:t>
            </a:r>
            <a:r>
              <a:rPr lang="nb-NO" baseline="0" dirty="0" smtClean="0"/>
              <a:t> dette.</a:t>
            </a: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Resultatet ville </a:t>
            </a:r>
            <a:r>
              <a:rPr lang="nb-NO" baseline="0" dirty="0" smtClean="0"/>
              <a:t>sett cirka ut som tabellen under i en relasjonsdatabase.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Hver rad bortover blir lagret sekvensielt på disk, altså sammen</a:t>
            </a:r>
            <a:r>
              <a:rPr lang="nb-NO" baseline="0" dirty="0" smtClean="0"/>
              <a:t>. </a:t>
            </a:r>
            <a:br>
              <a:rPr lang="nb-NO" baseline="0" dirty="0" smtClean="0"/>
            </a:br>
            <a:r>
              <a:rPr lang="nb-NO" baseline="0" dirty="0" smtClean="0"/>
              <a:t>Da også optimalisert for å leses en og en rad av gangen.</a:t>
            </a:r>
            <a:br>
              <a:rPr lang="nb-NO" baseline="0" dirty="0" smtClean="0"/>
            </a:b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Det er ikke noe galt med dette egentlig, men i akkurat dette </a:t>
            </a:r>
            <a:r>
              <a:rPr lang="nb-NO" baseline="0" dirty="0" err="1" smtClean="0"/>
              <a:t>caset</a:t>
            </a:r>
            <a:r>
              <a:rPr lang="nb-NO" baseline="0" dirty="0" smtClean="0"/>
              <a:t> ville jeg nok ikke valgt en </a:t>
            </a:r>
            <a:r>
              <a:rPr lang="nb-NO" baseline="0" dirty="0" smtClean="0"/>
              <a:t>relasjonsdatabase, </a:t>
            </a:r>
            <a:r>
              <a:rPr lang="nb-NO" baseline="0" dirty="0" err="1" smtClean="0"/>
              <a:t>hvertfall</a:t>
            </a:r>
            <a:r>
              <a:rPr lang="nb-NO" baseline="0" dirty="0" smtClean="0"/>
              <a:t> ikke denne typen.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Det her skalerer </a:t>
            </a:r>
            <a:r>
              <a:rPr lang="nb-NO" baseline="0" dirty="0" smtClean="0"/>
              <a:t>ikke så veldig godt...</a:t>
            </a: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Hva hvis vi får 10 sensorer til ? 100? 1000? 10.000? 100.000?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Hva hvis vi øker intervallet for registrering fra </a:t>
            </a:r>
            <a:r>
              <a:rPr lang="nb-NO" baseline="0" dirty="0" smtClean="0"/>
              <a:t>minutt </a:t>
            </a:r>
            <a:r>
              <a:rPr lang="nb-NO" baseline="0" dirty="0" smtClean="0"/>
              <a:t>til </a:t>
            </a:r>
            <a:r>
              <a:rPr lang="nb-NO" baseline="0" dirty="0" smtClean="0"/>
              <a:t>sekund?</a:t>
            </a: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Det kan fort bli mye å håndtere for en tradisjonell relasjonsdatabase</a:t>
            </a:r>
            <a:r>
              <a:rPr lang="nb-NO" baseline="0" dirty="0" smtClean="0"/>
              <a:t>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En ting er å håndtere lagring av mengden data vi kan komme opp i.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En </a:t>
            </a:r>
            <a:r>
              <a:rPr lang="nb-NO" baseline="0" dirty="0" smtClean="0"/>
              <a:t>annen ting er å prosessere de, og gjøre alle sjekkene en relasjonsdatabase gjør for å kunne gi de garantiene de gir</a:t>
            </a:r>
            <a:r>
              <a:rPr lang="nb-NO" baseline="0" dirty="0" smtClean="0"/>
              <a:t>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Det vil fort ta knekken på et system som det her.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Ikke noe galt med de garantiene. Noen ganger er de nødvendige, men ikke her.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---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En annen </a:t>
            </a:r>
            <a:r>
              <a:rPr lang="nb-NO" baseline="0" dirty="0" smtClean="0"/>
              <a:t>utfordring er </a:t>
            </a:r>
            <a:r>
              <a:rPr lang="nb-NO" baseline="0" dirty="0" smtClean="0"/>
              <a:t>at det kommer et stort antall </a:t>
            </a:r>
            <a:r>
              <a:rPr lang="nb-NO" baseline="0" dirty="0" err="1" smtClean="0"/>
              <a:t>requester</a:t>
            </a:r>
            <a:r>
              <a:rPr lang="nb-NO" baseline="0" dirty="0" smtClean="0"/>
              <a:t> i </a:t>
            </a:r>
            <a:r>
              <a:rPr lang="nb-NO" baseline="0" dirty="0" smtClean="0"/>
              <a:t>parallell.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Hvis vi klarer å håndtere de, hva med aggregeringer?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Beregne snitt-</a:t>
            </a:r>
            <a:r>
              <a:rPr lang="nb-NO" baseline="0" dirty="0" err="1" smtClean="0"/>
              <a:t>temperature</a:t>
            </a:r>
            <a:r>
              <a:rPr lang="nb-NO" baseline="0" dirty="0" smtClean="0"/>
              <a:t> siste døgn for hver enkelt stasjon?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= Lete igjennom alle radene på disk &gt; Fiske ut temperaturen &gt; aggregere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Tar mye tid</a:t>
            </a: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Man kan bruke tradisjonelle ”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stores”, som typisk brukes i datavarehus eller business </a:t>
            </a:r>
            <a:r>
              <a:rPr lang="nb-NO" baseline="0" dirty="0" err="1" smtClean="0"/>
              <a:t>intelligence</a:t>
            </a:r>
            <a:r>
              <a:rPr lang="nb-NO" baseline="0" dirty="0" smtClean="0"/>
              <a:t> (BI) </a:t>
            </a:r>
            <a:r>
              <a:rPr lang="nb-NO" baseline="0" dirty="0" smtClean="0"/>
              <a:t>systemer. </a:t>
            </a:r>
            <a:br>
              <a:rPr lang="nb-NO" baseline="0" dirty="0" smtClean="0"/>
            </a:br>
            <a:r>
              <a:rPr lang="nb-NO" baseline="0" dirty="0" smtClean="0"/>
              <a:t>- Lagrer data fra kolonner sammen istedenfor rader. </a:t>
            </a: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- Derav navnet "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store", mens tradisjonelle relasjonsdatabaser ofte kalles "</a:t>
            </a:r>
            <a:r>
              <a:rPr lang="nb-NO" baseline="0" dirty="0" err="1" smtClean="0"/>
              <a:t>row</a:t>
            </a:r>
            <a:r>
              <a:rPr lang="nb-NO" baseline="0" dirty="0" smtClean="0"/>
              <a:t> store"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- Raskere å aggregere verdier fra samme kolonne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- Tyngre å lese hele rader. (Lete igjennom alle kolonnene på disk og re-konstruere raden)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En grense for hva tradisjonelle </a:t>
            </a:r>
            <a:r>
              <a:rPr lang="nb-NO" baseline="0" dirty="0" err="1" smtClean="0"/>
              <a:t>DB'er</a:t>
            </a:r>
            <a:r>
              <a:rPr lang="nb-NO" baseline="0" dirty="0" smtClean="0"/>
              <a:t> kan håndtere uten distribuering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&gt; Splitte opp databasen over flere maskiner.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err="1" smtClean="0"/>
              <a:t>NoSQL</a:t>
            </a:r>
            <a:r>
              <a:rPr lang="nb-NO" baseline="0" dirty="0" smtClean="0"/>
              <a:t> databaser er lagd for å distribueres fra bunnen av og opp.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Mye bedre egnet enn relasjonsdata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="0" baseline="0" dirty="0" smtClean="0">
              <a:sym typeface="Helvetica Neue"/>
            </a:endParaRPr>
          </a:p>
          <a:p>
            <a:pPr marL="0" lvl="2" indent="0">
              <a:buSzPct val="75000"/>
              <a:buFont typeface="Arial" charset="0"/>
              <a:buNone/>
            </a:pPr>
            <a:r>
              <a:rPr lang="nb-NO" b="0" baseline="0" dirty="0" smtClean="0">
                <a:sym typeface="Helvetica Neue"/>
              </a:rPr>
              <a:t>Hvis vi ser på hvordan det vil se ut i en </a:t>
            </a:r>
            <a:r>
              <a:rPr lang="nb-NO" b="0" baseline="0" dirty="0" err="1" smtClean="0">
                <a:sym typeface="Helvetica Neue"/>
              </a:rPr>
              <a:t>Wide</a:t>
            </a:r>
            <a:r>
              <a:rPr lang="nb-NO" b="0" baseline="0" dirty="0" smtClean="0">
                <a:sym typeface="Helvetica Neue"/>
              </a:rPr>
              <a:t> </a:t>
            </a:r>
            <a:r>
              <a:rPr lang="nb-NO" b="0" baseline="0" dirty="0" err="1" smtClean="0">
                <a:sym typeface="Helvetica Neue"/>
              </a:rPr>
              <a:t>Column</a:t>
            </a:r>
            <a:r>
              <a:rPr lang="nb-NO" b="0" baseline="0" dirty="0" smtClean="0">
                <a:sym typeface="Helvetica Neue"/>
              </a:rPr>
              <a:t> Store...</a:t>
            </a:r>
            <a:endParaRPr lang="nb-NO" b="0" baseline="0" dirty="0" smtClean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403547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Vil det se nesten helt likt ut</a:t>
            </a:r>
            <a:r>
              <a:rPr lang="nb-NO" baseline="0" dirty="0" smtClean="0"/>
              <a:t>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Bortsett fra: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- ID felt mangler</a:t>
            </a:r>
            <a:br>
              <a:rPr lang="nb-NO" baseline="0" dirty="0" smtClean="0"/>
            </a:br>
            <a:r>
              <a:rPr lang="nb-NO" baseline="0" dirty="0" smtClean="0"/>
              <a:t>- PRIMARY KEY inneholder to </a:t>
            </a:r>
            <a:r>
              <a:rPr lang="nb-NO" baseline="0" dirty="0" err="1" smtClean="0"/>
              <a:t>vedier</a:t>
            </a:r>
            <a:r>
              <a:rPr lang="nb-NO" baseline="0" dirty="0" smtClean="0"/>
              <a:t>; </a:t>
            </a:r>
            <a:r>
              <a:rPr lang="nb-NO" baseline="0" dirty="0" err="1" smtClean="0"/>
              <a:t>sensor_id</a:t>
            </a:r>
            <a:r>
              <a:rPr lang="nb-NO" baseline="0" dirty="0" smtClean="0"/>
              <a:t> og </a:t>
            </a:r>
            <a:r>
              <a:rPr lang="nb-NO" baseline="0" dirty="0" err="1" smtClean="0"/>
              <a:t>timestmap</a:t>
            </a: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Spesielt for PRIMARY KEY i </a:t>
            </a: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stores:</a:t>
            </a:r>
            <a:br>
              <a:rPr lang="nb-NO" baseline="0" dirty="0" smtClean="0"/>
            </a:br>
            <a:r>
              <a:rPr lang="nb-NO" baseline="0" dirty="0" smtClean="0"/>
              <a:t>- Trenger ikke å ha med alle feltene som er definert. Det må man i en relasjonsdatabase.</a:t>
            </a:r>
            <a:br>
              <a:rPr lang="nb-NO" baseline="0" dirty="0" smtClean="0"/>
            </a:br>
            <a:r>
              <a:rPr lang="nb-NO" baseline="0" dirty="0" smtClean="0"/>
              <a:t>Det er kun første verdien som er obligatorisk.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Sender du kun med første verdien, SENSOR_ID, får du all data for sensoren.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Sender du med </a:t>
            </a:r>
            <a:r>
              <a:rPr lang="nb-NO" baseline="0" dirty="0" err="1" smtClean="0"/>
              <a:t>timestmap</a:t>
            </a:r>
            <a:r>
              <a:rPr lang="nb-NO" baseline="0" dirty="0" smtClean="0"/>
              <a:t> får du verdien for akkurat den timestampen.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Også mulig å spørre om BETWEEN, før og etter, og få data mellom, før og etter.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timestamp er en "</a:t>
            </a:r>
            <a:r>
              <a:rPr lang="nb-NO" baseline="0" dirty="0" err="1" smtClean="0"/>
              <a:t>clustering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"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&gt; brukes til å gruppere og sortere data på disk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&gt; Brukes til å søke eller begrense treffene innenfor en nøkkel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Kan IKKE spørre på andre verdier enn </a:t>
            </a:r>
            <a:r>
              <a:rPr lang="nb-NO" baseline="0" dirty="0" err="1" smtClean="0"/>
              <a:t>sensor_id</a:t>
            </a:r>
            <a:r>
              <a:rPr lang="nb-NO" baseline="0" dirty="0" smtClean="0"/>
              <a:t> eller (</a:t>
            </a:r>
            <a:r>
              <a:rPr lang="nb-NO" baseline="0" dirty="0" err="1" smtClean="0"/>
              <a:t>sensor_id</a:t>
            </a:r>
            <a:r>
              <a:rPr lang="nb-NO" baseline="0" dirty="0" smtClean="0"/>
              <a:t>, timestamp).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Kan ikke si </a:t>
            </a:r>
            <a:r>
              <a:rPr lang="nb-NO" baseline="0" dirty="0" err="1" smtClean="0"/>
              <a:t>F.eks</a:t>
            </a:r>
            <a:r>
              <a:rPr lang="nb-NO" baseline="0" dirty="0" smtClean="0"/>
              <a:t> "gi meg alle sensorer som har registrert temperaturer over 20 grader".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For å gjøre det må man bruke andre verktøy eller skrive om datamodellen.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----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Når man skriver til en </a:t>
            </a: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 med samme nøkkel, SENSOR_ID, og ulikt TIMESTAMP,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plasseres verdiene bortover som dere ser nederst.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err="1" smtClean="0"/>
              <a:t>Sensor_id</a:t>
            </a:r>
            <a:r>
              <a:rPr lang="nb-NO" baseline="0" dirty="0" smtClean="0"/>
              <a:t>: Identifiserer all data for akkurat den sensoren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Timestamp: Når dataene ble registrert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Fortsetter man å legge til nye verdier med nye datoer utvides bare "raden"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Det er dette som menes med "</a:t>
            </a: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columns</a:t>
            </a:r>
            <a:r>
              <a:rPr lang="nb-NO" baseline="0" dirty="0" smtClean="0"/>
              <a:t>".</a:t>
            </a:r>
            <a:br>
              <a:rPr lang="nb-NO" baseline="0" dirty="0" smtClean="0"/>
            </a:br>
            <a:r>
              <a:rPr lang="nb-NO" baseline="0" dirty="0" smtClean="0"/>
              <a:t>Derfor kan man få flere milliarder kolonner for en nøkkel, eller ID.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627977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....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En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av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kjerne-løsningene</a:t>
            </a:r>
            <a:r>
              <a:rPr lang="en-US" baseline="0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baseline="0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</a:t>
            </a:r>
            <a:r>
              <a:rPr lang="en-US" baseline="0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Google. </a:t>
            </a:r>
            <a:r>
              <a:rPr lang="en-US" baseline="0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Det</a:t>
            </a:r>
            <a:r>
              <a:rPr lang="en-US" baseline="0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baseline="0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var</a:t>
            </a:r>
            <a:r>
              <a:rPr lang="en-US" baseline="0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baseline="0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hvertfall</a:t>
            </a:r>
            <a:r>
              <a:rPr lang="en-US" baseline="0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baseline="0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det</a:t>
            </a:r>
            <a:r>
              <a:rPr lang="en-US" baseline="0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baseline="0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før</a:t>
            </a:r>
            <a:r>
              <a:rPr lang="en-US" baseline="0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.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/>
            </a:r>
            <a:b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</a:b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295564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Dukket opp flere implementasjoner som er basert på </a:t>
            </a:r>
            <a:r>
              <a:rPr lang="nb-NO" baseline="0" dirty="0" err="1" smtClean="0"/>
              <a:t>Bigtable</a:t>
            </a:r>
            <a:r>
              <a:rPr lang="nb-NO" baseline="0" dirty="0" smtClean="0"/>
              <a:t>, og disse klassifiseres som </a:t>
            </a: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stores.</a:t>
            </a: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Apache </a:t>
            </a:r>
            <a:r>
              <a:rPr lang="nb-NO" baseline="0" dirty="0" err="1" smtClean="0"/>
              <a:t>Hbase</a:t>
            </a:r>
            <a:r>
              <a:rPr lang="nb-NO" baseline="0" dirty="0" smtClean="0"/>
              <a:t>: ”The </a:t>
            </a:r>
            <a:r>
              <a:rPr lang="nb-NO" baseline="0" dirty="0" err="1" smtClean="0"/>
              <a:t>Hadoop</a:t>
            </a:r>
            <a:r>
              <a:rPr lang="nb-NO" baseline="0" dirty="0" smtClean="0"/>
              <a:t> database”. Brukes hos blant annet </a:t>
            </a:r>
            <a:r>
              <a:rPr lang="nb-NO" baseline="0" dirty="0" err="1" smtClean="0"/>
              <a:t>Facebook</a:t>
            </a:r>
            <a:r>
              <a:rPr lang="nb-NO" baseline="0" dirty="0" smtClean="0"/>
              <a:t> for </a:t>
            </a:r>
            <a:r>
              <a:rPr lang="nb-NO" baseline="0" dirty="0" err="1" smtClean="0"/>
              <a:t>Facebook</a:t>
            </a:r>
            <a:r>
              <a:rPr lang="nb-NO" baseline="0" dirty="0" smtClean="0"/>
              <a:t> Messenger.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Apache </a:t>
            </a:r>
            <a:r>
              <a:rPr lang="nb-NO" baseline="0" dirty="0" err="1" smtClean="0"/>
              <a:t>Accumulo</a:t>
            </a:r>
            <a:r>
              <a:rPr lang="nb-NO" baseline="0" dirty="0" smtClean="0"/>
              <a:t>: Opprinnelig laget av NSA (!!)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Apache Cassandra: Opprinnelig laget av </a:t>
            </a:r>
            <a:r>
              <a:rPr lang="nb-NO" baseline="0" dirty="0" err="1" smtClean="0"/>
              <a:t>Facebook</a:t>
            </a: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Alle er Open </a:t>
            </a:r>
            <a:r>
              <a:rPr lang="nb-NO" baseline="0" dirty="0" err="1" smtClean="0"/>
              <a:t>source</a:t>
            </a: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Presentasjonen baserer seg på Cassandra sin implementasjon.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Det vil nok være variasjoner til de andre løsningene.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444922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Cassandra ble som sagt laget av </a:t>
            </a:r>
            <a:r>
              <a:rPr lang="nb-NO" baseline="0" dirty="0" err="1" smtClean="0"/>
              <a:t>Facebook</a:t>
            </a:r>
            <a:r>
              <a:rPr lang="nb-NO" baseline="0" dirty="0" smtClean="0"/>
              <a:t> 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Open </a:t>
            </a:r>
            <a:r>
              <a:rPr lang="nb-NO" baseline="0" dirty="0" err="1" smtClean="0"/>
              <a:t>sourced</a:t>
            </a:r>
            <a:r>
              <a:rPr lang="nb-NO" baseline="0" dirty="0" smtClean="0"/>
              <a:t> i 2008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Opprinnelig laget for å løse </a:t>
            </a:r>
            <a:r>
              <a:rPr lang="nb-NO" baseline="0" dirty="0" smtClean="0"/>
              <a:t>” </a:t>
            </a:r>
            <a:r>
              <a:rPr lang="nb-NO" baseline="0" dirty="0" err="1" smtClean="0"/>
              <a:t>Inbox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Search</a:t>
            </a:r>
            <a:r>
              <a:rPr lang="nb-NO" baseline="0" dirty="0" smtClean="0"/>
              <a:t> </a:t>
            </a:r>
            <a:r>
              <a:rPr lang="nb-NO" baseline="0" dirty="0" smtClean="0"/>
              <a:t>problemet”</a:t>
            </a: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Koble meldingstråder mellom to brukere </a:t>
            </a:r>
            <a:r>
              <a:rPr lang="nb-NO" baseline="0" dirty="0" smtClean="0"/>
              <a:t>sammen</a:t>
            </a:r>
            <a:br>
              <a:rPr lang="nb-NO" baseline="0" dirty="0" smtClean="0"/>
            </a:br>
            <a:r>
              <a:rPr lang="nb-NO" baseline="0" dirty="0" smtClean="0"/>
              <a:t>I den "gamle" innboksen. Byttet til </a:t>
            </a:r>
            <a:r>
              <a:rPr lang="nb-NO" baseline="0" dirty="0" err="1" smtClean="0"/>
              <a:t>HBase</a:t>
            </a:r>
            <a:r>
              <a:rPr lang="nb-NO" baseline="0" dirty="0" smtClean="0"/>
              <a:t> når de gikk over til </a:t>
            </a:r>
            <a:r>
              <a:rPr lang="nb-NO" baseline="0" dirty="0" err="1" smtClean="0"/>
              <a:t>Facebook</a:t>
            </a:r>
            <a:r>
              <a:rPr lang="nb-NO" baseline="0" dirty="0" smtClean="0"/>
              <a:t> Messenger.</a:t>
            </a: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Er en hybrid mellom key-</a:t>
            </a:r>
            <a:r>
              <a:rPr lang="nb-NO" baseline="0" dirty="0" err="1" smtClean="0"/>
              <a:t>value</a:t>
            </a:r>
            <a:r>
              <a:rPr lang="nb-NO" baseline="0" dirty="0" smtClean="0"/>
              <a:t> og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stores, og klassifiseres </a:t>
            </a:r>
            <a:r>
              <a:rPr lang="nb-NO" baseline="0" dirty="0" smtClean="0"/>
              <a:t>som en </a:t>
            </a: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</a:t>
            </a:r>
          </a:p>
        </p:txBody>
      </p:sp>
    </p:spTree>
    <p:extLst>
      <p:ext uri="{BB962C8B-B14F-4D97-AF65-F5344CB8AC3E}">
        <p14:creationId xmlns:p14="http://schemas.microsoft.com/office/powerpoint/2010/main" val="369785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3625453" y="2303859"/>
            <a:ext cx="11037095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3625453" y="7072313"/>
            <a:ext cx="11037095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3625453" y="4536281"/>
            <a:ext cx="11037095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9371707" y="892968"/>
            <a:ext cx="5625704" cy="11572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3290590" y="892969"/>
            <a:ext cx="5625704" cy="5607845"/>
          </a:xfrm>
          <a:prstGeom prst="rect">
            <a:avLst/>
          </a:prstGeom>
        </p:spPr>
        <p:txBody>
          <a:bodyPr anchor="b"/>
          <a:lstStyle>
            <a:lvl1pPr>
              <a:defRPr sz="8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3290590" y="6697266"/>
            <a:ext cx="5625704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9371707" y="3661171"/>
            <a:ext cx="5625704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3290590" y="3661171"/>
            <a:ext cx="5625704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>
                <a:latin typeface="+mj-lt"/>
                <a:ea typeface="+mj-ea"/>
                <a:cs typeface="+mj-cs"/>
                <a:sym typeface="Source Sans Pro Light"/>
              </a:defRPr>
            </a:lvl1pPr>
            <a:lvl2pPr marL="808264" indent="-465364">
              <a:spcBef>
                <a:spcPts val="4500"/>
              </a:spcBef>
              <a:defRPr sz="3800">
                <a:latin typeface="+mj-lt"/>
                <a:ea typeface="+mj-ea"/>
                <a:cs typeface="+mj-cs"/>
                <a:sym typeface="Source Sans Pro Light"/>
              </a:defRPr>
            </a:lvl2pPr>
            <a:lvl3pPr marL="1151164" indent="-465364">
              <a:spcBef>
                <a:spcPts val="4500"/>
              </a:spcBef>
              <a:defRPr sz="3800">
                <a:latin typeface="+mj-lt"/>
                <a:ea typeface="+mj-ea"/>
                <a:cs typeface="+mj-cs"/>
                <a:sym typeface="Source Sans Pro Light"/>
              </a:defRPr>
            </a:lvl3pPr>
            <a:lvl4pPr marL="1494064" indent="-465364">
              <a:spcBef>
                <a:spcPts val="4500"/>
              </a:spcBef>
              <a:defRPr sz="3800">
                <a:latin typeface="+mj-lt"/>
                <a:ea typeface="+mj-ea"/>
                <a:cs typeface="+mj-cs"/>
                <a:sym typeface="Source Sans Pro Light"/>
              </a:defRPr>
            </a:lvl4pPr>
            <a:lvl5pPr marL="1836964" indent="-465364">
              <a:spcBef>
                <a:spcPts val="4500"/>
              </a:spcBef>
              <a:defRPr sz="3800">
                <a:latin typeface="+mj-lt"/>
                <a:ea typeface="+mj-ea"/>
                <a:cs typeface="+mj-cs"/>
                <a:sym typeface="Source Sans Pr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3290590" y="1785937"/>
            <a:ext cx="11706821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9371707" y="7161610"/>
            <a:ext cx="5625704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9378265" y="1250157"/>
            <a:ext cx="5625704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3290590" y="1250156"/>
            <a:ext cx="5625704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3625453" y="8947546"/>
            <a:ext cx="11037095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3625453" y="5998765"/>
            <a:ext cx="11037095" cy="9683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2286000" y="0"/>
            <a:ext cx="13716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3290590" y="625078"/>
            <a:ext cx="11706821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3290590" y="3661171"/>
            <a:ext cx="11706821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8859183" y="13010554"/>
            <a:ext cx="556242" cy="51360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1pPr>
      <a:lvl2pPr marL="1061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2pPr>
      <a:lvl3pPr marL="1506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3pPr>
      <a:lvl4pPr marL="1950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4pPr>
      <a:lvl5pPr marL="2395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5pPr>
      <a:lvl6pPr marL="2839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6pPr>
      <a:lvl7pPr marL="3284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7pPr>
      <a:lvl8pPr marL="3728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8pPr>
      <a:lvl9pPr marL="4173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585216" y="4386333"/>
            <a:ext cx="16996931" cy="5376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r">
              <a:defRPr sz="20000">
                <a:solidFill>
                  <a:srgbClr val="3EC7C0"/>
                </a:solidFill>
              </a:defRPr>
            </a:pPr>
            <a:r>
              <a:rPr lang="nb-NO" sz="17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WIDE </a:t>
            </a:r>
            <a:r>
              <a:rPr lang="nb-NO" sz="17000" dirty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COLUMN </a:t>
            </a:r>
            <a:r>
              <a:rPr lang="nb-NO" sz="17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STORES</a:t>
            </a:r>
            <a:endParaRPr lang="nb-NO" sz="17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12199263" y="12133399"/>
            <a:ext cx="5382884" cy="106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000">
                <a:solidFill>
                  <a:srgbClr val="3EC7C0"/>
                </a:solidFill>
              </a:defRPr>
            </a:lvl1pPr>
          </a:lstStyle>
          <a:p>
            <a:r>
              <a:rPr lang="nb-NO" sz="6000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Andreas </a:t>
            </a:r>
            <a:r>
              <a:rPr lang="nb-NO" sz="6000" dirty="0" err="1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Baakind</a:t>
            </a:r>
            <a:endParaRPr sz="60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>
          <a:xfrm>
            <a:off x="4864608" y="3182112"/>
            <a:ext cx="8120112" cy="8412480"/>
          </a:xfrm>
          <a:prstGeom prst="ellipse">
            <a:avLst/>
          </a:prstGeom>
          <a:noFill/>
          <a:ln w="63500" cap="flat" cmpd="sng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1262" y="6762219"/>
            <a:ext cx="3188592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sz="7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duit ITC Light"/>
              </a:rPr>
              <a:t>Cluster</a:t>
            </a:r>
            <a:endParaRPr kumimoji="0" sz="7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sp>
        <p:nvSpPr>
          <p:cNvPr id="2" name="Oval 1"/>
          <p:cNvSpPr/>
          <p:nvPr/>
        </p:nvSpPr>
        <p:spPr>
          <a:xfrm>
            <a:off x="8086413" y="1680324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11844382" y="4789282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/>
          <p:nvPr/>
        </p:nvSpPr>
        <p:spPr>
          <a:xfrm>
            <a:off x="10427278" y="9621657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076661" y="4567658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81333" y="9290995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202703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>
          <a:xfrm>
            <a:off x="4864608" y="3182112"/>
            <a:ext cx="8120112" cy="8412480"/>
          </a:xfrm>
          <a:prstGeom prst="ellipse">
            <a:avLst/>
          </a:prstGeom>
          <a:noFill/>
          <a:ln w="63500" cap="flat" cmpd="sng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1262" y="6762219"/>
            <a:ext cx="3188592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sz="7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duit ITC Light"/>
              </a:rPr>
              <a:t>Cluster</a:t>
            </a:r>
            <a:endParaRPr kumimoji="0" sz="7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sp>
        <p:nvSpPr>
          <p:cNvPr id="2" name="Oval 1"/>
          <p:cNvSpPr/>
          <p:nvPr/>
        </p:nvSpPr>
        <p:spPr>
          <a:xfrm>
            <a:off x="8086413" y="1680324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11844382" y="4789282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/>
          <p:nvPr/>
        </p:nvSpPr>
        <p:spPr>
          <a:xfrm>
            <a:off x="10427278" y="9621657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076661" y="4567658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81333" y="9290995"/>
            <a:ext cx="2118291" cy="2194561"/>
          </a:xfrm>
          <a:prstGeom prst="ellipse">
            <a:avLst/>
          </a:prstGeom>
          <a:solidFill>
            <a:srgbClr val="E15457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759578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1150582" y="9912096"/>
            <a:ext cx="16054378" cy="16632423"/>
          </a:xfrm>
          <a:prstGeom prst="ellipse">
            <a:avLst/>
          </a:prstGeom>
          <a:noFill/>
          <a:ln w="63500" cap="flat" cmpd="sng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329184" y="4805183"/>
            <a:ext cx="17739360" cy="3222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20000">
                <a:solidFill>
                  <a:srgbClr val="3EC7C0"/>
                </a:solidFill>
              </a:defRPr>
            </a:pPr>
            <a:r>
              <a:rPr lang="nb-NO" sz="200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Replikering</a:t>
            </a:r>
            <a:endParaRPr lang="nb-NO" sz="200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2790683" y="11178235"/>
            <a:ext cx="1708166" cy="1769669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Oval 3"/>
          <p:cNvSpPr/>
          <p:nvPr/>
        </p:nvSpPr>
        <p:spPr>
          <a:xfrm>
            <a:off x="6407180" y="9262261"/>
            <a:ext cx="1708166" cy="1769669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4"/>
          <p:cNvSpPr/>
          <p:nvPr/>
        </p:nvSpPr>
        <p:spPr>
          <a:xfrm>
            <a:off x="10320959" y="9262262"/>
            <a:ext cx="1708166" cy="1769669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13645966" y="11178235"/>
            <a:ext cx="1708166" cy="1769669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567048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>
          <a:xfrm>
            <a:off x="4864608" y="3182112"/>
            <a:ext cx="8120112" cy="8412480"/>
          </a:xfrm>
          <a:prstGeom prst="ellipse">
            <a:avLst/>
          </a:prstGeom>
          <a:noFill/>
          <a:ln w="63500" cap="flat" cmpd="sng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1262" y="6762219"/>
            <a:ext cx="3188592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sz="7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duit ITC Light"/>
              </a:rPr>
              <a:t>Cluster</a:t>
            </a:r>
            <a:endParaRPr kumimoji="0" sz="7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sp>
        <p:nvSpPr>
          <p:cNvPr id="2" name="Oval 1"/>
          <p:cNvSpPr/>
          <p:nvPr/>
        </p:nvSpPr>
        <p:spPr>
          <a:xfrm>
            <a:off x="8086413" y="1680324"/>
            <a:ext cx="2118291" cy="2194561"/>
          </a:xfrm>
          <a:prstGeom prst="ellipse">
            <a:avLst/>
          </a:prstGeom>
          <a:solidFill>
            <a:srgbClr val="17BDB4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11844382" y="4789282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/>
          <p:nvPr/>
        </p:nvSpPr>
        <p:spPr>
          <a:xfrm>
            <a:off x="10427278" y="9621657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076661" y="4567658"/>
            <a:ext cx="2118291" cy="2194561"/>
          </a:xfrm>
          <a:prstGeom prst="ellipse">
            <a:avLst/>
          </a:prstGeom>
          <a:solidFill>
            <a:srgbClr val="17BDB4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81333" y="9290995"/>
            <a:ext cx="2118291" cy="2194561"/>
          </a:xfrm>
          <a:prstGeom prst="ellipse">
            <a:avLst/>
          </a:prstGeom>
          <a:solidFill>
            <a:srgbClr val="E15457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0061" y="316326"/>
            <a:ext cx="6599563" cy="10675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duit ITC Light"/>
              </a:rPr>
              <a:t>Replikeringsfaktor</a:t>
            </a:r>
            <a:r>
              <a:rPr kumimoji="0" lang="en-US" sz="6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duit ITC Light"/>
              </a:rPr>
              <a:t>: 3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</p:spTree>
    <p:extLst>
      <p:ext uri="{BB962C8B-B14F-4D97-AF65-F5344CB8AC3E}">
        <p14:creationId xmlns:p14="http://schemas.microsoft.com/office/powerpoint/2010/main" val="7286192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 1"/>
          <p:cNvSpPr/>
          <p:nvPr/>
        </p:nvSpPr>
        <p:spPr>
          <a:xfrm>
            <a:off x="3866344" y="3880978"/>
            <a:ext cx="9217152" cy="7945821"/>
          </a:xfrm>
          <a:prstGeom prst="triangle">
            <a:avLst/>
          </a:prstGeom>
          <a:noFill/>
          <a:ln w="12700" cap="flat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Eventual</a:t>
            </a: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consistency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2807198" y="10501792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sz="8800" b="1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Helvetica Light"/>
              </a:rPr>
              <a:t>A</a:t>
            </a:r>
            <a:endParaRPr kumimoji="0" sz="8800" b="1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Helvetica Light"/>
            </a:endParaRPr>
          </a:p>
        </p:txBody>
      </p:sp>
      <p:sp>
        <p:nvSpPr>
          <p:cNvPr id="4" name="Oval 3"/>
          <p:cNvSpPr/>
          <p:nvPr/>
        </p:nvSpPr>
        <p:spPr>
          <a:xfrm>
            <a:off x="12024350" y="10501792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sz="8800" b="1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Helvetica Light"/>
              </a:rPr>
              <a:t>P</a:t>
            </a:r>
            <a:endParaRPr kumimoji="0" sz="8800" b="1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Helvetica Light"/>
            </a:endParaRPr>
          </a:p>
        </p:txBody>
      </p:sp>
      <p:sp>
        <p:nvSpPr>
          <p:cNvPr id="5" name="Oval 4"/>
          <p:cNvSpPr/>
          <p:nvPr/>
        </p:nvSpPr>
        <p:spPr>
          <a:xfrm>
            <a:off x="7415774" y="2741025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sz="8800" b="1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Helvetica Light"/>
              </a:rPr>
              <a:t>C</a:t>
            </a:r>
            <a:endParaRPr kumimoji="0" sz="8800" b="1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30801" y="12239497"/>
            <a:ext cx="2688235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nduit ITC Light"/>
                <a:ea typeface="Conduit ITC Light"/>
                <a:cs typeface="Conduit ITC Light"/>
                <a:sym typeface="Conduit ITC Light"/>
              </a:rPr>
              <a:t>Cassandra</a:t>
            </a: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onduit ITC Light"/>
              <a:ea typeface="Conduit ITC Light"/>
              <a:cs typeface="Conduit ITC Light"/>
              <a:sym typeface="Conduit I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4023289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>
          <a:xfrm>
            <a:off x="5135806" y="5097780"/>
            <a:ext cx="6729984" cy="6972300"/>
          </a:xfrm>
          <a:prstGeom prst="ellipse">
            <a:avLst/>
          </a:prstGeom>
          <a:noFill/>
          <a:ln w="63500" cap="flat" cmpd="sng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713936" y="7890081"/>
            <a:ext cx="3573724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sz="7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duit ITC Light"/>
              </a:rPr>
              <a:t>Cluster</a:t>
            </a:r>
            <a:endParaRPr kumimoji="0" sz="7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sp>
        <p:nvSpPr>
          <p:cNvPr id="2" name="Oval 1"/>
          <p:cNvSpPr/>
          <p:nvPr/>
        </p:nvSpPr>
        <p:spPr>
          <a:xfrm>
            <a:off x="7773168" y="4052916"/>
            <a:ext cx="1755649" cy="1818862"/>
          </a:xfrm>
          <a:prstGeom prst="ellipse">
            <a:avLst/>
          </a:prstGeom>
          <a:solidFill>
            <a:srgbClr val="17BDB4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10875995" y="6572484"/>
            <a:ext cx="1755649" cy="1818862"/>
          </a:xfrm>
          <a:prstGeom prst="ellipse">
            <a:avLst/>
          </a:prstGeom>
          <a:solidFill>
            <a:srgbClr val="E15457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/>
          <p:nvPr/>
        </p:nvSpPr>
        <p:spPr>
          <a:xfrm>
            <a:off x="9409835" y="10274216"/>
            <a:ext cx="1755649" cy="1818862"/>
          </a:xfrm>
          <a:prstGeom prst="ellipse">
            <a:avLst/>
          </a:prstGeom>
          <a:solidFill>
            <a:srgbClr val="E15457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369952" y="6523218"/>
            <a:ext cx="1755649" cy="1818862"/>
          </a:xfrm>
          <a:prstGeom prst="ellipse">
            <a:avLst/>
          </a:prstGeom>
          <a:solidFill>
            <a:srgbClr val="17BDB4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152531" y="10142182"/>
            <a:ext cx="1755649" cy="1818862"/>
          </a:xfrm>
          <a:prstGeom prst="ellipse">
            <a:avLst/>
          </a:prstGeom>
          <a:solidFill>
            <a:srgbClr val="E15457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Shape 119"/>
          <p:cNvSpPr/>
          <p:nvPr/>
        </p:nvSpPr>
        <p:spPr>
          <a:xfrm>
            <a:off x="591440" y="569009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Tunable</a:t>
            </a: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consistency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803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>
          <a:xfrm>
            <a:off x="1503598" y="3159252"/>
            <a:ext cx="3799683" cy="3936492"/>
          </a:xfrm>
          <a:prstGeom prst="ellipse">
            <a:avLst/>
          </a:prstGeom>
          <a:noFill/>
          <a:ln w="63500" cap="flat" cmpd="sng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94821" y="4697891"/>
            <a:ext cx="2017691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duit ITC Light"/>
              </a:rPr>
              <a:t>#1</a:t>
            </a:r>
            <a:endParaRPr kumimoji="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4807669" y="4193099"/>
            <a:ext cx="991223" cy="1026912"/>
          </a:xfrm>
          <a:prstGeom prst="ellipse">
            <a:avLst/>
          </a:prstGeom>
          <a:solidFill>
            <a:srgbClr val="E15457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/>
          <p:nvPr/>
        </p:nvSpPr>
        <p:spPr>
          <a:xfrm>
            <a:off x="3729883" y="6229972"/>
            <a:ext cx="991223" cy="1026912"/>
          </a:xfrm>
          <a:prstGeom prst="ellipse">
            <a:avLst/>
          </a:prstGeom>
          <a:solidFill>
            <a:srgbClr val="E15457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345406" y="5888727"/>
            <a:ext cx="991223" cy="1026912"/>
          </a:xfrm>
          <a:prstGeom prst="ellipse">
            <a:avLst/>
          </a:prstGeom>
          <a:solidFill>
            <a:srgbClr val="E15457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Shape 119"/>
          <p:cNvSpPr/>
          <p:nvPr/>
        </p:nvSpPr>
        <p:spPr>
          <a:xfrm>
            <a:off x="591440" y="569009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Tunable</a:t>
            </a: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consistency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272718" y="2508006"/>
            <a:ext cx="991223" cy="1026912"/>
          </a:xfrm>
          <a:prstGeom prst="ellipse">
            <a:avLst/>
          </a:prstGeom>
          <a:solidFill>
            <a:srgbClr val="E15457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127659" y="3729102"/>
            <a:ext cx="991223" cy="1026912"/>
          </a:xfrm>
          <a:prstGeom prst="ellipse">
            <a:avLst/>
          </a:prstGeom>
          <a:solidFill>
            <a:srgbClr val="E15457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1316099" y="3159252"/>
            <a:ext cx="3799683" cy="3936492"/>
          </a:xfrm>
          <a:prstGeom prst="ellipse">
            <a:avLst/>
          </a:prstGeom>
          <a:noFill/>
          <a:ln w="63500" cap="flat" cmpd="sng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307322" y="4697891"/>
            <a:ext cx="2017691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duit ITC Light"/>
              </a:rPr>
              <a:t>#2</a:t>
            </a:r>
            <a:endParaRPr kumimoji="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14620170" y="4193099"/>
            <a:ext cx="991223" cy="1026912"/>
          </a:xfrm>
          <a:prstGeom prst="ellipse">
            <a:avLst/>
          </a:prstGeom>
          <a:solidFill>
            <a:srgbClr val="17BDB4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13542384" y="6229972"/>
            <a:ext cx="991223" cy="1026912"/>
          </a:xfrm>
          <a:prstGeom prst="ellipse">
            <a:avLst/>
          </a:prstGeom>
          <a:solidFill>
            <a:srgbClr val="17BDB4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11157907" y="5888727"/>
            <a:ext cx="991223" cy="1026912"/>
          </a:xfrm>
          <a:prstGeom prst="ellipse">
            <a:avLst/>
          </a:prstGeom>
          <a:solidFill>
            <a:srgbClr val="E15457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13085219" y="2508006"/>
            <a:ext cx="991223" cy="1026912"/>
          </a:xfrm>
          <a:prstGeom prst="ellipse">
            <a:avLst/>
          </a:prstGeom>
          <a:solidFill>
            <a:srgbClr val="17BDB4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10940160" y="3729102"/>
            <a:ext cx="991223" cy="1026912"/>
          </a:xfrm>
          <a:prstGeom prst="ellipse">
            <a:avLst/>
          </a:prstGeom>
          <a:solidFill>
            <a:srgbClr val="17BDB4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6404588" y="8493252"/>
            <a:ext cx="3799683" cy="3936492"/>
          </a:xfrm>
          <a:prstGeom prst="ellipse">
            <a:avLst/>
          </a:prstGeom>
          <a:noFill/>
          <a:ln w="63500" cap="flat" cmpd="sng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395811" y="10031891"/>
            <a:ext cx="2017691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duit ITC Light"/>
              </a:rPr>
              <a:t>#3</a:t>
            </a:r>
            <a:endParaRPr kumimoji="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9708659" y="9527099"/>
            <a:ext cx="991223" cy="1026912"/>
          </a:xfrm>
          <a:prstGeom prst="ellipse">
            <a:avLst/>
          </a:prstGeom>
          <a:solidFill>
            <a:srgbClr val="17BDB4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8630873" y="11563972"/>
            <a:ext cx="991223" cy="1026912"/>
          </a:xfrm>
          <a:prstGeom prst="ellipse">
            <a:avLst/>
          </a:prstGeom>
          <a:solidFill>
            <a:srgbClr val="17BDB4"/>
          </a:solidFill>
          <a:ln w="1270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6246396" y="11222727"/>
            <a:ext cx="991223" cy="1026912"/>
          </a:xfrm>
          <a:prstGeom prst="ellipse">
            <a:avLst/>
          </a:prstGeom>
          <a:solidFill>
            <a:srgbClr val="E15457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8173708" y="7842006"/>
            <a:ext cx="991223" cy="1026912"/>
          </a:xfrm>
          <a:prstGeom prst="ellipse">
            <a:avLst/>
          </a:prstGeom>
          <a:solidFill>
            <a:srgbClr val="17BDB4"/>
          </a:solidFill>
          <a:ln w="1270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6028649" y="9063102"/>
            <a:ext cx="991223" cy="1026912"/>
          </a:xfrm>
          <a:prstGeom prst="ellipse">
            <a:avLst/>
          </a:prstGeom>
          <a:solidFill>
            <a:srgbClr val="17BDB4"/>
          </a:solidFill>
          <a:ln w="1270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75004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Cassandra Query Language (CQL)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600323" y="3673856"/>
            <a:ext cx="17212233" cy="8229599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0" tIns="360000" rIns="360000" bIns="360000" numCol="1" spcCol="38100" rtlCol="0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INSERT INTO person (id, </a:t>
            </a:r>
            <a:r>
              <a:rPr lang="nb-NO" sz="40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firstname</a:t>
            </a: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nb-NO" sz="40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lastname</a:t>
            </a: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 VALUES </a:t>
            </a:r>
            <a:b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(1, ´</a:t>
            </a:r>
            <a:r>
              <a:rPr lang="nb-NO" sz="40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Foo</a:t>
            </a: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´, ´Bar´);</a:t>
            </a:r>
          </a:p>
          <a:p>
            <a:pPr algn="l">
              <a:lnSpc>
                <a:spcPct val="150000"/>
              </a:lnSpc>
            </a:pPr>
            <a:endParaRPr lang="nb-NO" sz="40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l">
              <a:lnSpc>
                <a:spcPct val="150000"/>
              </a:lnSpc>
            </a:pP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SELECT * FROM person WHERE id = 1;</a:t>
            </a:r>
          </a:p>
          <a:p>
            <a:pPr algn="l">
              <a:lnSpc>
                <a:spcPct val="150000"/>
              </a:lnSpc>
            </a:pPr>
            <a:endParaRPr lang="nb-NO" sz="40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l">
              <a:lnSpc>
                <a:spcPct val="150000"/>
              </a:lnSpc>
            </a:pP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UPDATE person SET </a:t>
            </a:r>
            <a:r>
              <a:rPr lang="nb-NO" sz="40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firstname</a:t>
            </a: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= ´Food` WHERE </a:t>
            </a: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id = </a:t>
            </a: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1;</a:t>
            </a:r>
          </a:p>
          <a:p>
            <a:pPr algn="l">
              <a:lnSpc>
                <a:spcPct val="150000"/>
              </a:lnSpc>
            </a:pPr>
            <a:endParaRPr lang="nb-NO" sz="40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l">
              <a:lnSpc>
                <a:spcPct val="150000"/>
              </a:lnSpc>
            </a:pP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DELETE FROM person WHERE </a:t>
            </a: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id = </a:t>
            </a: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1;</a:t>
            </a:r>
            <a:endParaRPr lang="en-US" sz="40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8024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 flipV="1">
            <a:off x="11804868" y="2796650"/>
            <a:ext cx="3288573" cy="214550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/>
          <p:nvPr/>
        </p:nvCxnSpPr>
        <p:spPr>
          <a:xfrm flipV="1">
            <a:off x="10105163" y="5298095"/>
            <a:ext cx="4988278" cy="134984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/>
          <p:cNvCxnSpPr/>
          <p:nvPr/>
        </p:nvCxnSpPr>
        <p:spPr>
          <a:xfrm flipV="1">
            <a:off x="10778918" y="6480060"/>
            <a:ext cx="4421105" cy="184652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9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Begrensninger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165174" y="83052"/>
            <a:ext cx="2454197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nduit ITC Light"/>
                <a:ea typeface="Conduit ITC Light"/>
                <a:cs typeface="Conduit ITC Light"/>
                <a:sym typeface="Conduit ITC Light"/>
              </a:rPr>
              <a:t>HashRing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onduit ITC Light"/>
              <a:ea typeface="Conduit ITC Light"/>
              <a:cs typeface="Conduit ITC Light"/>
              <a:sym typeface="Conduit ITC Light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23961"/>
              </p:ext>
            </p:extLst>
          </p:nvPr>
        </p:nvGraphicFramePr>
        <p:xfrm>
          <a:off x="15093442" y="1078221"/>
          <a:ext cx="597662" cy="11232780"/>
        </p:xfrm>
        <a:graphic>
          <a:graphicData uri="http://schemas.openxmlformats.org/drawingml/2006/table">
            <a:tbl>
              <a:tblPr/>
              <a:tblGrid>
                <a:gridCol w="597662"/>
              </a:tblGrid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AA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AA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AA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AA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ctr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  <a:r>
                        <a:rPr lang="sk-SK" sz="2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X</a:t>
                      </a:r>
                      <a:endParaRPr lang="sk-SK" sz="23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AA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AA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AA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AA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AA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AA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BDB4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ctr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  <a:r>
                        <a:rPr lang="sk-SK" sz="2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X</a:t>
                      </a:r>
                      <a:endParaRPr lang="sk-SK" sz="23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BDB4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ctr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BDB4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ctr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BDB4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ctr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  <a:r>
                        <a:rPr lang="sk-SK" sz="2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X</a:t>
                      </a:r>
                      <a:endParaRPr lang="sk-SK" sz="23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BDB4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BDB4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BDB4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BDB4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BDB4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BDB4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5457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5457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5457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5457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5457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5457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5457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5457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5457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5457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5325551" y="12253304"/>
            <a:ext cx="548227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vert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s-IS" smtClean="0"/>
              <a:t>...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onduit ITC Light"/>
              <a:ea typeface="Conduit ITC Light"/>
              <a:cs typeface="Conduit ITC Light"/>
              <a:sym typeface="Conduit ITC Light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128981"/>
              </p:ext>
            </p:extLst>
          </p:nvPr>
        </p:nvGraphicFramePr>
        <p:xfrm>
          <a:off x="1773936" y="2796650"/>
          <a:ext cx="10030932" cy="429101"/>
        </p:xfrm>
        <a:graphic>
          <a:graphicData uri="http://schemas.openxmlformats.org/drawingml/2006/table">
            <a:tbl>
              <a:tblPr/>
              <a:tblGrid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</a:tblGrid>
              <a:tr h="429101"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37255"/>
              </p:ext>
            </p:extLst>
          </p:nvPr>
        </p:nvGraphicFramePr>
        <p:xfrm>
          <a:off x="1773936" y="5298095"/>
          <a:ext cx="8359110" cy="429101"/>
        </p:xfrm>
        <a:graphic>
          <a:graphicData uri="http://schemas.openxmlformats.org/drawingml/2006/table">
            <a:tbl>
              <a:tblPr/>
              <a:tblGrid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</a:tblGrid>
              <a:tr h="429101"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975691"/>
              </p:ext>
            </p:extLst>
          </p:nvPr>
        </p:nvGraphicFramePr>
        <p:xfrm>
          <a:off x="1773936" y="6480060"/>
          <a:ext cx="9195021" cy="429101"/>
        </p:xfrm>
        <a:graphic>
          <a:graphicData uri="http://schemas.openxmlformats.org/drawingml/2006/table">
            <a:tbl>
              <a:tblPr/>
              <a:tblGrid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</a:tblGrid>
              <a:tr h="429101"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4" name="Oval 23"/>
          <p:cNvSpPr/>
          <p:nvPr/>
        </p:nvSpPr>
        <p:spPr>
          <a:xfrm>
            <a:off x="1380236" y="10210800"/>
            <a:ext cx="2663072" cy="2758957"/>
          </a:xfrm>
          <a:prstGeom prst="ellipse">
            <a:avLst/>
          </a:prstGeom>
          <a:noFill/>
          <a:ln w="63500" cap="flat" cmpd="sng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951552" y="11762549"/>
            <a:ext cx="947398" cy="981509"/>
          </a:xfrm>
          <a:prstGeom prst="ellipse">
            <a:avLst/>
          </a:prstGeom>
          <a:solidFill>
            <a:srgbClr val="FFFAAA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2123773" y="9643845"/>
            <a:ext cx="947398" cy="981509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3403161" y="11727437"/>
            <a:ext cx="947398" cy="981509"/>
          </a:xfrm>
          <a:prstGeom prst="ellipse">
            <a:avLst/>
          </a:prstGeom>
          <a:solidFill>
            <a:srgbClr val="E15457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7812661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Denormalisere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1146887" y="2885442"/>
            <a:ext cx="10923193" cy="4482591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0" tIns="360000" rIns="360000" bIns="360000" numCol="1" spcCol="38100" rtlCol="0" anchor="t" anchorCtr="0">
            <a:noAutofit/>
          </a:bodyPr>
          <a:lstStyle/>
          <a:p>
            <a:pPr algn="l"/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CREATE TABLE </a:t>
            </a:r>
            <a:r>
              <a:rPr lang="en-US" sz="3500" b="1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user_by_id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b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5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user_id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INT,</a:t>
            </a:r>
          </a:p>
          <a:p>
            <a:pPr algn="l"/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5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firstname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TEXT,</a:t>
            </a:r>
          </a:p>
          <a:p>
            <a:pPr algn="l"/>
            <a:r>
              <a:rPr lang="en-US" sz="3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5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lastname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TEXT,</a:t>
            </a:r>
          </a:p>
          <a:p>
            <a:pPr algn="l"/>
            <a:r>
              <a:rPr lang="en-US" sz="3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PRIMARY KEY (</a:t>
            </a:r>
            <a:r>
              <a:rPr lang="en-US" sz="3500" b="1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user_id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algn="l"/>
            <a:r>
              <a:rPr lang="en-US" sz="3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 flipH="1">
            <a:off x="1146887" y="8319009"/>
            <a:ext cx="10923193" cy="4482591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0" tIns="360000" rIns="360000" bIns="360000" numCol="1" spcCol="38100" rtlCol="0" anchor="t" anchorCtr="0">
            <a:noAutofit/>
          </a:bodyPr>
          <a:lstStyle/>
          <a:p>
            <a:pPr algn="l"/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CREATE TABLE </a:t>
            </a:r>
            <a:r>
              <a:rPr lang="en-US" sz="3500" b="1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user_by_lastname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b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5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user_id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INT,</a:t>
            </a:r>
          </a:p>
          <a:p>
            <a:pPr algn="l"/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5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firstname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TEXT,</a:t>
            </a:r>
          </a:p>
          <a:p>
            <a:pPr algn="l"/>
            <a:r>
              <a:rPr lang="en-US" sz="3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5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lastname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TEXT,</a:t>
            </a:r>
          </a:p>
          <a:p>
            <a:pPr algn="l"/>
            <a:r>
              <a:rPr lang="en-US" sz="3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PRIMARY KEY (</a:t>
            </a:r>
            <a:r>
              <a:rPr lang="en-US" sz="3500" b="1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lastname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3500" b="1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firstname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algn="l"/>
            <a:r>
              <a:rPr lang="en-US" sz="3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58606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Hvem er jeg?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5368" y="3220791"/>
            <a:ext cx="17582146" cy="70692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t" anchorCtr="0">
            <a:spAutoFit/>
          </a:bodyPr>
          <a:lstStyle/>
          <a:p>
            <a:pPr marL="685800" lvl="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Andreas Baakind</a:t>
            </a:r>
          </a:p>
          <a:p>
            <a:pPr marL="685800" lvl="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Utvikler</a:t>
            </a:r>
            <a:endParaRPr lang="en-US" dirty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lvl="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Prosjekt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: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Datainn</a:t>
            </a:r>
          </a:p>
          <a:p>
            <a:pPr marL="685800" lvl="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Sanntidsdata fra Vegnettet</a:t>
            </a:r>
          </a:p>
          <a:p>
            <a:pPr marL="685800" lvl="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 dag: </a:t>
            </a:r>
            <a:r>
              <a:rPr lang="nb-NO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~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700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sensorer</a:t>
            </a:r>
            <a:endParaRPr lang="en-US" dirty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lvl="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Mål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: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5000 sensorer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5296" y="3220791"/>
            <a:ext cx="4544822" cy="530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99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err="1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ser_by_lastname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15367" y="3866764"/>
            <a:ext cx="3425113" cy="2160000"/>
          </a:xfrm>
          <a:prstGeom prst="rect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b-NO" sz="3200" b="1" dirty="0" smtClean="0">
                <a:solidFill>
                  <a:schemeClr val="tx2">
                    <a:lumMod val="10000"/>
                  </a:schemeClr>
                </a:solidFill>
                <a:latin typeface="+mn-lt"/>
                <a:ea typeface="+mn-ea"/>
                <a:cs typeface="+mn-cs"/>
                <a:sym typeface="Helvetica Light"/>
              </a:rPr>
              <a:t>Nordmann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10870632" y="3866764"/>
            <a:ext cx="5040000" cy="1080000"/>
          </a:xfrm>
          <a:prstGeom prst="rect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Ola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5794056" y="3866764"/>
            <a:ext cx="5040000" cy="1080000"/>
          </a:xfrm>
          <a:prstGeom prst="rect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Kari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10870632" y="4946764"/>
            <a:ext cx="5040000" cy="10800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1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Rectangle 11"/>
          <p:cNvSpPr>
            <a:spLocks noChangeAspect="1"/>
          </p:cNvSpPr>
          <p:nvPr/>
        </p:nvSpPr>
        <p:spPr>
          <a:xfrm>
            <a:off x="5794056" y="4946764"/>
            <a:ext cx="5040000" cy="10800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2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Rectangle 13"/>
          <p:cNvSpPr>
            <a:spLocks noChangeAspect="1"/>
          </p:cNvSpPr>
          <p:nvPr/>
        </p:nvSpPr>
        <p:spPr>
          <a:xfrm>
            <a:off x="415367" y="7106764"/>
            <a:ext cx="3425113" cy="2160000"/>
          </a:xfrm>
          <a:prstGeom prst="rect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b-NO" sz="3200" b="1" dirty="0" smtClean="0">
                <a:solidFill>
                  <a:schemeClr val="tx2">
                    <a:lumMod val="10000"/>
                  </a:schemeClr>
                </a:solidFill>
                <a:latin typeface="+mn-lt"/>
                <a:ea typeface="+mn-ea"/>
                <a:cs typeface="+mn-cs"/>
                <a:sym typeface="Helvetica Light"/>
              </a:rPr>
              <a:t>Olsen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Rectangle 15"/>
          <p:cNvSpPr>
            <a:spLocks noChangeAspect="1"/>
          </p:cNvSpPr>
          <p:nvPr/>
        </p:nvSpPr>
        <p:spPr>
          <a:xfrm>
            <a:off x="5794056" y="7106764"/>
            <a:ext cx="5040000" cy="1080000"/>
          </a:xfrm>
          <a:prstGeom prst="rect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Ole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8" name="Rectangle 17"/>
          <p:cNvSpPr>
            <a:spLocks noChangeAspect="1"/>
          </p:cNvSpPr>
          <p:nvPr/>
        </p:nvSpPr>
        <p:spPr>
          <a:xfrm>
            <a:off x="5794056" y="8186764"/>
            <a:ext cx="5040000" cy="10800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3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3" name="Straight Connector 2"/>
          <p:cNvCxnSpPr>
            <a:stCxn id="7" idx="3"/>
          </p:cNvCxnSpPr>
          <p:nvPr/>
        </p:nvCxnSpPr>
        <p:spPr>
          <a:xfrm>
            <a:off x="3840480" y="4946764"/>
            <a:ext cx="1953576" cy="0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/>
          <p:nvPr/>
        </p:nvCxnSpPr>
        <p:spPr>
          <a:xfrm>
            <a:off x="3840480" y="8155128"/>
            <a:ext cx="1953576" cy="0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6495335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329184" y="4805183"/>
            <a:ext cx="17739360" cy="3222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20000">
                <a:solidFill>
                  <a:srgbClr val="3EC7C0"/>
                </a:solidFill>
              </a:defRPr>
            </a:pPr>
            <a:r>
              <a:rPr lang="nb-NO" sz="20000" b="1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Use</a:t>
            </a:r>
            <a:r>
              <a:rPr lang="nb-NO" sz="20000" b="1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20000" b="1" dirty="0" smtClean="0">
                <a:solidFill>
                  <a:schemeClr val="tx1">
                    <a:lumMod val="9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cases</a:t>
            </a:r>
            <a:endParaRPr lang="nb-NO" sz="20000" b="1" dirty="0">
              <a:solidFill>
                <a:schemeClr val="tx1">
                  <a:lumMod val="9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232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329184" y="5574624"/>
            <a:ext cx="17739360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20000">
                <a:solidFill>
                  <a:srgbClr val="3EC7C0"/>
                </a:solidFill>
              </a:defRPr>
            </a:pPr>
            <a:r>
              <a:rPr lang="nb-NO" sz="10000" b="1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One million </a:t>
            </a:r>
            <a:r>
              <a:rPr lang="nb-NO" sz="10000" b="1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writes</a:t>
            </a:r>
            <a:r>
              <a:rPr lang="nb-NO" sz="1000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per </a:t>
            </a:r>
            <a:r>
              <a:rPr lang="nb-NO" sz="10000" b="1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second</a:t>
            </a:r>
            <a:endParaRPr lang="nb-NO" sz="1000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62346" y="11746928"/>
            <a:ext cx="15073035" cy="6828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US" sz="3500" dirty="0">
                <a:latin typeface="Calibri" charset="0"/>
                <a:ea typeface="Calibri" charset="0"/>
                <a:cs typeface="Calibri" charset="0"/>
              </a:rPr>
              <a:t>http://</a:t>
            </a:r>
            <a:r>
              <a:rPr lang="en-US" sz="3500" dirty="0" err="1">
                <a:latin typeface="Calibri" charset="0"/>
                <a:ea typeface="Calibri" charset="0"/>
                <a:cs typeface="Calibri" charset="0"/>
              </a:rPr>
              <a:t>techblog.netflix.com</a:t>
            </a:r>
            <a:r>
              <a:rPr lang="en-US" sz="3500" dirty="0">
                <a:latin typeface="Calibri" charset="0"/>
                <a:ea typeface="Calibri" charset="0"/>
                <a:cs typeface="Calibri" charset="0"/>
              </a:rPr>
              <a:t>/2011/11/benchmarking-</a:t>
            </a:r>
            <a:r>
              <a:rPr lang="en-US" sz="3500" dirty="0" err="1">
                <a:latin typeface="Calibri" charset="0"/>
                <a:ea typeface="Calibri" charset="0"/>
                <a:cs typeface="Calibri" charset="0"/>
              </a:rPr>
              <a:t>cassandra</a:t>
            </a:r>
            <a:r>
              <a:rPr lang="en-US" sz="3500" dirty="0">
                <a:latin typeface="Calibri" charset="0"/>
                <a:ea typeface="Calibri" charset="0"/>
                <a:cs typeface="Calibri" charset="0"/>
              </a:rPr>
              <a:t>-scalability-</a:t>
            </a:r>
            <a:r>
              <a:rPr lang="en-US" sz="3500" dirty="0" err="1">
                <a:latin typeface="Calibri" charset="0"/>
                <a:ea typeface="Calibri" charset="0"/>
                <a:cs typeface="Calibri" charset="0"/>
              </a:rPr>
              <a:t>on.html</a:t>
            </a:r>
            <a:endParaRPr kumimoji="0" sz="35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7546346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2256" y="-129977"/>
            <a:ext cx="8037689" cy="452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15156" y="12797337"/>
            <a:ext cx="7972844" cy="60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https://</a:t>
            </a:r>
            <a:r>
              <a:rPr lang="en-US" sz="3000" dirty="0" err="1" smtClean="0">
                <a:latin typeface="Calibri" charset="0"/>
                <a:ea typeface="Calibri" charset="0"/>
                <a:cs typeface="Calibri" charset="0"/>
              </a:rPr>
              <a:t>media.netflix.com</a:t>
            </a: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/en/company-assets</a:t>
            </a:r>
            <a:endParaRPr kumimoji="0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5854" y="4391223"/>
            <a:ext cx="17582146" cy="36067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t" anchorCtr="0">
            <a:spAutoFit/>
          </a:bodyPr>
          <a:lstStyle/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2.500+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noder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produksjon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Visningshistorikk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m.m.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En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av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de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første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store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til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å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ta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bruk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1509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2319" y="11736633"/>
            <a:ext cx="144334" cy="60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algn="l"/>
            <a:endParaRPr kumimoji="0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Conduit ITC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896653" y="12870489"/>
            <a:ext cx="6623251" cy="60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https://</a:t>
            </a:r>
            <a:r>
              <a:rPr lang="en-US" sz="3000" dirty="0" err="1">
                <a:latin typeface="Calibri" charset="0"/>
                <a:ea typeface="Calibri" charset="0"/>
                <a:cs typeface="Calibri" charset="0"/>
              </a:rPr>
              <a:t>press.spotify.com</a:t>
            </a:r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3000" dirty="0" err="1">
                <a:latin typeface="Calibri" charset="0"/>
                <a:ea typeface="Calibri" charset="0"/>
                <a:cs typeface="Calibri" charset="0"/>
              </a:rPr>
              <a:t>bo</a:t>
            </a:r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/images/</a:t>
            </a:r>
            <a:endParaRPr kumimoji="0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760" y="870700"/>
            <a:ext cx="8010144" cy="2404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5854" y="4466038"/>
            <a:ext cx="17582146" cy="36067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t" anchorCtr="0">
            <a:spAutoFit/>
          </a:bodyPr>
          <a:lstStyle/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500 – 1000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noder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produksjon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Backend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til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mange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tjenester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: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Spillelister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,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artister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du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følger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, radio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stasjoner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m.fl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31237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9424" y="640080"/>
            <a:ext cx="3438144" cy="34381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53" y="2359152"/>
            <a:ext cx="17582146" cy="93775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t" anchorCtr="0">
            <a:spAutoFit/>
          </a:bodyPr>
          <a:lstStyle/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75.000+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noder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produksjon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(September 2014)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1.000+ per 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cluster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/>
            </a:r>
            <a:b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</a:b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10 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Petabyte ++ 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Millioner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av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ops/sec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Stille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om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bruken</a:t>
            </a:r>
            <a:endParaRPr lang="en-US" dirty="0" smtClean="0">
              <a:solidFill>
                <a:schemeClr val="tx2">
                  <a:lumMod val="10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Basert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på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job listings (Maps,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iAd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, iCloud, iTunes ++)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Muligens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iMessage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pga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workloaden</a:t>
            </a:r>
            <a:endParaRPr lang="en-US" dirty="0" smtClean="0">
              <a:solidFill>
                <a:schemeClr val="tx2">
                  <a:lumMod val="10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Dominerede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DB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basert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på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job listing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79934" y="12809528"/>
            <a:ext cx="16433985" cy="60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US" sz="3000" dirty="0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http://</a:t>
            </a:r>
            <a:r>
              <a:rPr lang="en-US" sz="3000" dirty="0" err="1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www.apple.com</a:t>
            </a:r>
            <a:r>
              <a:rPr lang="en-US" sz="3000" dirty="0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/ac/</a:t>
            </a:r>
            <a:r>
              <a:rPr lang="en-US" sz="3000" dirty="0" err="1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globalnav</a:t>
            </a:r>
            <a:r>
              <a:rPr lang="en-US" sz="3000" dirty="0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/2.0/</a:t>
            </a:r>
            <a:r>
              <a:rPr lang="en-US" sz="3000" dirty="0" err="1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en_US</a:t>
            </a:r>
            <a:r>
              <a:rPr lang="en-US" sz="3000" dirty="0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/images/ac-</a:t>
            </a:r>
            <a:r>
              <a:rPr lang="en-US" sz="3000" dirty="0" err="1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globalnav</a:t>
            </a:r>
            <a:r>
              <a:rPr lang="en-US" sz="3000" dirty="0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3000" dirty="0" err="1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globalnav</a:t>
            </a:r>
            <a:r>
              <a:rPr lang="en-US" sz="3000" dirty="0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/apple/</a:t>
            </a:r>
            <a:r>
              <a:rPr lang="en-US" sz="3000" dirty="0" err="1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image_large.svg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0721578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329184" y="4805183"/>
            <a:ext cx="17739360" cy="3222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20000">
                <a:solidFill>
                  <a:srgbClr val="3EC7C0"/>
                </a:solidFill>
              </a:defRPr>
            </a:pPr>
            <a:endParaRPr lang="nb-NO" sz="20000" b="1" dirty="0">
              <a:solidFill>
                <a:schemeClr val="tx1">
                  <a:lumMod val="9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Shape 119"/>
          <p:cNvSpPr/>
          <p:nvPr/>
        </p:nvSpPr>
        <p:spPr>
          <a:xfrm>
            <a:off x="329184" y="5112959"/>
            <a:ext cx="17739360" cy="2606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20000">
                <a:solidFill>
                  <a:srgbClr val="3EC7C0"/>
                </a:solidFill>
              </a:defRPr>
            </a:pPr>
            <a:r>
              <a:rPr lang="nb-NO" sz="1600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Og mange flere ...</a:t>
            </a:r>
            <a:endParaRPr lang="nb-NO" sz="20000" b="1" dirty="0">
              <a:solidFill>
                <a:schemeClr val="tx1">
                  <a:lumMod val="9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5756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329184" y="3574077"/>
            <a:ext cx="17739360" cy="5684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20000">
                <a:solidFill>
                  <a:srgbClr val="3EC7C0"/>
                </a:solidFill>
              </a:defRPr>
            </a:pPr>
            <a:r>
              <a:rPr lang="nb-NO" sz="1600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Ikke kun for</a:t>
            </a:r>
            <a:r>
              <a:rPr lang="nb-NO" sz="20000" b="1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nb-NO" sz="20000" b="1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nb-NO" sz="20000" b="1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Stor skala</a:t>
            </a:r>
            <a:endParaRPr lang="nb-NO" sz="20000" b="1" dirty="0">
              <a:solidFill>
                <a:schemeClr val="tx1">
                  <a:lumMod val="9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2591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Oppsummering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5368" y="2596896"/>
            <a:ext cx="17582146" cy="104079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t" anchorCtr="0">
            <a:noAutofit/>
          </a:bodyPr>
          <a:lstStyle/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Datastores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for Big Data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Basert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på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Google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Bigtable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Flere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implementasjoner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, Cassandra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mest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kjent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Distribuerte</a:t>
            </a:r>
            <a:endParaRPr lang="en-US" dirty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No single point of failure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Tunable consistency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Denormalisere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data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Ikke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kun for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stor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skala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applikasjoner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8666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329184" y="5112959"/>
            <a:ext cx="17739360" cy="2606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20000">
                <a:solidFill>
                  <a:srgbClr val="3EC7C0"/>
                </a:solidFill>
              </a:defRPr>
            </a:pPr>
            <a:r>
              <a:rPr lang="nb-NO" sz="16000" b="1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Takk</a:t>
            </a:r>
            <a:r>
              <a:rPr lang="nb-NO" sz="1600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for meg</a:t>
            </a:r>
            <a:endParaRPr lang="nb-NO" sz="20000" b="1" dirty="0">
              <a:solidFill>
                <a:schemeClr val="tx1">
                  <a:lumMod val="9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Shape 119"/>
          <p:cNvSpPr/>
          <p:nvPr/>
        </p:nvSpPr>
        <p:spPr>
          <a:xfrm>
            <a:off x="329184" y="10451567"/>
            <a:ext cx="17739360" cy="2914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r">
              <a:lnSpc>
                <a:spcPct val="150000"/>
              </a:lnSpc>
              <a:defRPr sz="20000">
                <a:solidFill>
                  <a:srgbClr val="3EC7C0"/>
                </a:solidFill>
              </a:defRPr>
            </a:pPr>
            <a:r>
              <a:rPr lang="nb-NO" sz="40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Andreas </a:t>
            </a:r>
            <a:r>
              <a:rPr lang="nb-NO" sz="40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Baakind</a:t>
            </a:r>
            <a:endParaRPr lang="nb-NO" sz="4000" dirty="0" smtClean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r">
              <a:lnSpc>
                <a:spcPct val="150000"/>
              </a:lnSpc>
              <a:defRPr sz="20000">
                <a:solidFill>
                  <a:srgbClr val="3EC7C0"/>
                </a:solidFill>
              </a:defRPr>
            </a:pPr>
            <a:r>
              <a:rPr lang="nb-NO" sz="40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andreas.baakind@bekk.no</a:t>
            </a:r>
            <a:r>
              <a:rPr lang="nb-NO" sz="40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nb-NO" sz="40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nb-NO" sz="40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@</a:t>
            </a:r>
            <a:r>
              <a:rPr lang="nb-NO" sz="40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AndreasBaakind</a:t>
            </a:r>
            <a:endParaRPr lang="nb-NO" sz="4000" dirty="0">
              <a:solidFill>
                <a:schemeClr val="tx1">
                  <a:lumMod val="9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22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329184" y="4497406"/>
            <a:ext cx="17739360" cy="3837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20000">
                <a:solidFill>
                  <a:srgbClr val="3EC7C0"/>
                </a:solidFill>
              </a:defRPr>
            </a:pPr>
            <a:r>
              <a:rPr lang="nb-NO" sz="12000" dirty="0" smtClean="0">
                <a:solidFill>
                  <a:schemeClr val="tx1">
                    <a:lumMod val="9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Hva er </a:t>
            </a:r>
            <a:br>
              <a:rPr lang="nb-NO" sz="12000" dirty="0" smtClean="0">
                <a:solidFill>
                  <a:schemeClr val="tx1">
                    <a:lumMod val="95000"/>
                  </a:schemeClr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nb-NO" sz="12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Wide</a:t>
            </a:r>
            <a:r>
              <a:rPr lang="nb-NO" sz="12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2000" dirty="0" err="1" smtClean="0">
                <a:solidFill>
                  <a:schemeClr val="tx1">
                    <a:lumMod val="9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Column</a:t>
            </a:r>
            <a:r>
              <a:rPr lang="nb-NO" sz="12000" dirty="0" smtClean="0">
                <a:solidFill>
                  <a:schemeClr val="tx1">
                    <a:lumMod val="9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Stores?</a:t>
            </a:r>
            <a:endParaRPr lang="nb-NO" sz="12000" dirty="0">
              <a:solidFill>
                <a:schemeClr val="tx1">
                  <a:lumMod val="9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0075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Wide</a:t>
            </a: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Column</a:t>
            </a: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Store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5368" y="3220791"/>
            <a:ext cx="17582146" cy="5915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t" anchorCtr="0">
            <a:spAutoFit/>
          </a:bodyPr>
          <a:lstStyle/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En type database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Extensible record store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Datastore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for Big data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IoT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,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m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eldingstjenester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, store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datamengder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Milliarder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av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kolonner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per rad</a:t>
            </a:r>
          </a:p>
        </p:txBody>
      </p:sp>
    </p:spTree>
    <p:extLst>
      <p:ext uri="{BB962C8B-B14F-4D97-AF65-F5344CB8AC3E}">
        <p14:creationId xmlns:p14="http://schemas.microsoft.com/office/powerpoint/2010/main" val="13269192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415367" y="2771075"/>
            <a:ext cx="8399449" cy="5287941"/>
          </a:xfrm>
          <a:prstGeom prst="rect">
            <a:avLst/>
          </a:prstGeom>
          <a:solidFill>
            <a:srgbClr val="3E424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0000" tIns="180000" rIns="180000" bIns="180000" numCol="1" spcCol="38100" rtlCol="0" anchor="ctr" anchorCtr="0">
            <a:spAutoFit/>
          </a:bodyPr>
          <a:lstStyle/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Conduit ITC Light"/>
              </a:rPr>
              <a:t>CREATE TABLE </a:t>
            </a:r>
            <a:r>
              <a:rPr kumimoji="0" lang="en-US" sz="40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Conduit ITC Light"/>
              </a:rPr>
              <a:t>weather_data</a:t>
            </a:r>
            <a:endParaRPr kumimoji="0" lang="en-US" sz="40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Consolas" charset="0"/>
              <a:ea typeface="Consolas" charset="0"/>
              <a:cs typeface="Consolas" charset="0"/>
              <a:sym typeface="Conduit ITC Light"/>
            </a:endParaRP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id           INT,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sensor_id</a:t>
            </a: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 INT,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timestamp    TIMESTAMP,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temperature  FLOAT,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PRIMARY KEY (id)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Conduit ITC Light"/>
              </a:rPr>
              <a:t>)</a:t>
            </a:r>
          </a:p>
        </p:txBody>
      </p:sp>
      <p:sp>
        <p:nvSpPr>
          <p:cNvPr id="5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Relasjonsdatabase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123841"/>
              </p:ext>
            </p:extLst>
          </p:nvPr>
        </p:nvGraphicFramePr>
        <p:xfrm>
          <a:off x="415366" y="8860550"/>
          <a:ext cx="17582148" cy="4198440"/>
        </p:xfrm>
        <a:graphic>
          <a:graphicData uri="http://schemas.openxmlformats.org/drawingml/2006/table">
            <a:tbl>
              <a:tblPr/>
              <a:tblGrid>
                <a:gridCol w="1742618"/>
                <a:gridCol w="3803904"/>
                <a:gridCol w="7168896"/>
                <a:gridCol w="4866730"/>
              </a:tblGrid>
              <a:tr h="1025023">
                <a:tc>
                  <a:txBody>
                    <a:bodyPr/>
                    <a:lstStyle/>
                    <a:p>
                      <a:pPr algn="l" fontAlgn="b"/>
                      <a:r>
                        <a:rPr lang="en-US" sz="6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id</a:t>
                      </a:r>
                      <a:endParaRPr lang="en-US" sz="61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1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sensor_id</a:t>
                      </a:r>
                      <a:endParaRPr lang="en-US" sz="61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timestamp</a:t>
                      </a:r>
                      <a:endParaRPr lang="en-US" sz="61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temperature</a:t>
                      </a:r>
                      <a:endParaRPr lang="en-US" sz="61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683349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2016-01-01T00:01:00.000Z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20.0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83349">
                <a:tc>
                  <a:txBody>
                    <a:bodyPr/>
                    <a:lstStyle/>
                    <a:p>
                      <a:pPr algn="l" fontAlgn="b"/>
                      <a:r>
                        <a:rPr lang="is-I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2153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2016-01-01T00:02:00.000Z</a:t>
                      </a: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20.1</a:t>
                      </a:r>
                      <a:endParaRPr lang="is-I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83349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2153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2016-01-01T00:03:00.000Z</a:t>
                      </a: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20.2</a:t>
                      </a:r>
                      <a:endParaRPr lang="is-I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47968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415365" y="3706221"/>
            <a:ext cx="10850042" cy="4453141"/>
          </a:xfrm>
          <a:prstGeom prst="rect">
            <a:avLst/>
          </a:prstGeom>
          <a:solidFill>
            <a:srgbClr val="3E424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Conduit ITC Light"/>
              </a:rPr>
              <a:t>CREATE TABLE </a:t>
            </a:r>
            <a:r>
              <a:rPr kumimoji="0" lang="en-US" sz="40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Conduit ITC Light"/>
              </a:rPr>
              <a:t>weather_data</a:t>
            </a:r>
            <a:endParaRPr kumimoji="0" lang="en-US" sz="40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Consolas" charset="0"/>
              <a:ea typeface="Consolas" charset="0"/>
              <a:cs typeface="Consolas" charset="0"/>
              <a:sym typeface="Conduit ITC Light"/>
            </a:endParaRP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sensor_id</a:t>
            </a: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 INT,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timestamp    TIMESTAMP,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temperature  FLOAT,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PRIMARY KEY (</a:t>
            </a:r>
            <a:r>
              <a:rPr lang="en-US" sz="40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sensor_id</a:t>
            </a: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, timestamp)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Conduit ITC Light"/>
              </a:rPr>
              <a:t>)</a:t>
            </a:r>
          </a:p>
        </p:txBody>
      </p:sp>
      <p:sp>
        <p:nvSpPr>
          <p:cNvPr id="5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Wide</a:t>
            </a: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Column</a:t>
            </a: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Store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Rectangle 2"/>
          <p:cNvSpPr>
            <a:spLocks noChangeAspect="1"/>
          </p:cNvSpPr>
          <p:nvPr/>
        </p:nvSpPr>
        <p:spPr>
          <a:xfrm>
            <a:off x="378789" y="10852780"/>
            <a:ext cx="2160000" cy="2160000"/>
          </a:xfrm>
          <a:prstGeom prst="rect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b-NO" sz="7200" b="1">
                <a:solidFill>
                  <a:schemeClr val="tx2">
                    <a:lumMod val="10000"/>
                  </a:schemeClr>
                </a:solidFill>
                <a:latin typeface="+mn-lt"/>
                <a:ea typeface="+mn-ea"/>
                <a:cs typeface="+mn-cs"/>
                <a:sym typeface="Helvetica Light"/>
              </a:rPr>
              <a:t>1</a:t>
            </a:r>
            <a:endParaRPr kumimoji="0" sz="7200" b="1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7834821" y="10852780"/>
            <a:ext cx="5040000" cy="1080000"/>
          </a:xfrm>
          <a:prstGeom prst="rect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2016-01-01T00:00:02.000Z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2758245" y="10852780"/>
            <a:ext cx="5040000" cy="1080000"/>
          </a:xfrm>
          <a:prstGeom prst="rect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2016-01-01T00:00:01.000Z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12911397" y="10852780"/>
            <a:ext cx="5040000" cy="1080000"/>
          </a:xfrm>
          <a:prstGeom prst="rect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2016-01-01T00:00:03.000Z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7834821" y="11932780"/>
            <a:ext cx="5040000" cy="10800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20.1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Rectangle 11"/>
          <p:cNvSpPr>
            <a:spLocks noChangeAspect="1"/>
          </p:cNvSpPr>
          <p:nvPr/>
        </p:nvSpPr>
        <p:spPr>
          <a:xfrm>
            <a:off x="2758245" y="11932780"/>
            <a:ext cx="5040000" cy="10800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20.0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Rectangle 12"/>
          <p:cNvSpPr>
            <a:spLocks noChangeAspect="1"/>
          </p:cNvSpPr>
          <p:nvPr/>
        </p:nvSpPr>
        <p:spPr>
          <a:xfrm>
            <a:off x="12911397" y="11932780"/>
            <a:ext cx="5040000" cy="10800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20.2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337922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292608" y="489215"/>
            <a:ext cx="17739360" cy="3222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20000">
                <a:solidFill>
                  <a:srgbClr val="3EC7C0"/>
                </a:solidFill>
              </a:defRPr>
            </a:pPr>
            <a:r>
              <a:rPr lang="nb-NO" sz="2000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Google</a:t>
            </a:r>
            <a:r>
              <a:rPr lang="nb-NO" sz="20000" b="1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20000" b="1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Bigtable</a:t>
            </a:r>
            <a:endParaRPr lang="nb-NO" sz="20000" b="1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5854" y="4391223"/>
            <a:ext cx="17582146" cy="82234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t" anchorCtr="0">
            <a:spAutoFit/>
          </a:bodyPr>
          <a:lstStyle/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Grunnlaget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for Wide column stores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Påbegynt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2004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Bygget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for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høy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ytelse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Brukes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internt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av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mange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løsninger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Gmail,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Youtube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, Maps, Earth, “My search history” etc.</a:t>
            </a:r>
            <a:b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</a:b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		</a:t>
            </a:r>
          </a:p>
          <a:p>
            <a:pPr marL="685800" lvl="8" indent="-685800" algn="l">
              <a:lnSpc>
                <a:spcPct val="150000"/>
              </a:lnSpc>
              <a:buFont typeface="Arial" charset="0"/>
              <a:buChar char="•"/>
            </a:pP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0411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485632" y="12331027"/>
            <a:ext cx="91805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hbase.apache.org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/images/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hbase_logo_with_orca_large.png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accumulo.apache.org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/images/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accumulo-logo.png</a:t>
            </a:r>
            <a:endParaRPr lang="en-US" sz="2000" dirty="0" smtClean="0">
              <a:solidFill>
                <a:schemeClr val="bg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l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http://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cassandra.apache.org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/media/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img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cassandra_logo.png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2684" y="5369320"/>
            <a:ext cx="6320492" cy="16152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3176" y="2595197"/>
            <a:ext cx="5969000" cy="15240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3176" y="8234680"/>
            <a:ext cx="6350000" cy="127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6846" y="4800189"/>
            <a:ext cx="1906524" cy="24688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15986" y="3662341"/>
            <a:ext cx="2268249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b-NO" dirty="0" err="1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Bigtable</a:t>
            </a:r>
            <a:endParaRPr kumimoji="0" sz="50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4505728" y="3657601"/>
            <a:ext cx="4638272" cy="2519336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/>
          <p:cNvCxnSpPr/>
          <p:nvPr/>
        </p:nvCxnSpPr>
        <p:spPr>
          <a:xfrm>
            <a:off x="4505728" y="6176938"/>
            <a:ext cx="438224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/>
          <p:nvPr/>
        </p:nvCxnSpPr>
        <p:spPr>
          <a:xfrm>
            <a:off x="4505728" y="6176938"/>
            <a:ext cx="4638272" cy="2692742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8943231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60" y="3198958"/>
            <a:ext cx="8977122" cy="60169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51590" y="12772952"/>
            <a:ext cx="10190289" cy="60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US" sz="30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https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://</a:t>
            </a:r>
            <a:r>
              <a:rPr lang="en-US" sz="3000" dirty="0" err="1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svn.apache.org</a:t>
            </a:r>
            <a:r>
              <a:rPr lang="en-US" sz="30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/repos/</a:t>
            </a:r>
            <a:r>
              <a:rPr lang="en-US" sz="3000" dirty="0" err="1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asf</a:t>
            </a:r>
            <a:r>
              <a:rPr lang="en-US" sz="30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3000" dirty="0" err="1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cassandra</a:t>
            </a:r>
            <a:r>
              <a:rPr lang="en-US" sz="30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/logo/</a:t>
            </a:r>
            <a:r>
              <a:rPr lang="en-US" sz="3000" dirty="0" err="1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cassandra.svg</a:t>
            </a:r>
            <a:endParaRPr kumimoji="0" sz="30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1987898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Custom 2">
      <a:dk1>
        <a:srgbClr val="FFFFFF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ource Sans Pro Light"/>
        <a:ea typeface="Source Sans Pro Light"/>
        <a:cs typeface="Source Sans Pro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Conduit ITC Light"/>
            <a:ea typeface="Conduit ITC Light"/>
            <a:cs typeface="Conduit ITC Light"/>
            <a:sym typeface="Conduit ITC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ource Sans Pro Light"/>
        <a:ea typeface="Source Sans Pro Light"/>
        <a:cs typeface="Source Sans Pro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Conduit ITC Light"/>
            <a:ea typeface="Conduit ITC Light"/>
            <a:cs typeface="Conduit ITC Light"/>
            <a:sym typeface="Conduit ITC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11542</TotalTime>
  <Words>1690</Words>
  <Application>Microsoft Macintosh PowerPoint</Application>
  <PresentationFormat>Custom</PresentationFormat>
  <Paragraphs>553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Calibri</vt:lpstr>
      <vt:lpstr>Calisto MT</vt:lpstr>
      <vt:lpstr>Conduit ITC Light</vt:lpstr>
      <vt:lpstr>Consolas</vt:lpstr>
      <vt:lpstr>Helvetica Light</vt:lpstr>
      <vt:lpstr>Helvetica Neue</vt:lpstr>
      <vt:lpstr>Source Sans Pro</vt:lpstr>
      <vt:lpstr>Source Sans Pro Light</vt:lpstr>
      <vt:lpstr>Wingdings</vt:lpstr>
      <vt:lpstr>Arial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Andreas Baakind</cp:lastModifiedBy>
  <cp:revision>211</cp:revision>
  <dcterms:modified xsi:type="dcterms:W3CDTF">2016-05-06T19:37:40Z</dcterms:modified>
</cp:coreProperties>
</file>